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947" r:id="rId2"/>
    <p:sldId id="322" r:id="rId3"/>
    <p:sldId id="452" r:id="rId4"/>
    <p:sldId id="870" r:id="rId5"/>
    <p:sldId id="871" r:id="rId6"/>
    <p:sldId id="963" r:id="rId7"/>
    <p:sldId id="456" r:id="rId8"/>
    <p:sldId id="960" r:id="rId9"/>
    <p:sldId id="950" r:id="rId10"/>
    <p:sldId id="959" r:id="rId11"/>
    <p:sldId id="964" r:id="rId12"/>
    <p:sldId id="954" r:id="rId13"/>
    <p:sldId id="965" r:id="rId14"/>
    <p:sldId id="968" r:id="rId15"/>
    <p:sldId id="966" r:id="rId16"/>
    <p:sldId id="967" r:id="rId17"/>
    <p:sldId id="969" r:id="rId18"/>
    <p:sldId id="970" r:id="rId19"/>
    <p:sldId id="956" r:id="rId20"/>
    <p:sldId id="972" r:id="rId21"/>
    <p:sldId id="957" r:id="rId22"/>
    <p:sldId id="460" r:id="rId23"/>
    <p:sldId id="971" r:id="rId24"/>
    <p:sldId id="461" r:id="rId25"/>
    <p:sldId id="643" r:id="rId26"/>
    <p:sldId id="644" r:id="rId27"/>
    <p:sldId id="512" r:id="rId28"/>
    <p:sldId id="575" r:id="rId29"/>
    <p:sldId id="515" r:id="rId30"/>
    <p:sldId id="651" r:id="rId31"/>
    <p:sldId id="323" r:id="rId32"/>
    <p:sldId id="958" r:id="rId33"/>
    <p:sldId id="892" r:id="rId34"/>
  </p:sldIdLst>
  <p:sldSz cx="12192000" cy="6858000"/>
  <p:notesSz cx="10234613" cy="7099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4" autoAdjust="0"/>
    <p:restoredTop sz="95529" autoAdjust="0"/>
  </p:normalViewPr>
  <p:slideViewPr>
    <p:cSldViewPr snapToGrid="0">
      <p:cViewPr varScale="1">
        <p:scale>
          <a:sx n="156" d="100"/>
          <a:sy n="156" d="100"/>
        </p:scale>
        <p:origin x="388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8" cy="35619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797247" y="0"/>
            <a:ext cx="4434998" cy="35619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BC90B7A-FB4F-4ED2-A27D-0CF4D2653170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87940" y="887413"/>
            <a:ext cx="4258732" cy="239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023462" y="3416538"/>
            <a:ext cx="8187690" cy="279534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743104"/>
            <a:ext cx="4434998" cy="35619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797247" y="6743104"/>
            <a:ext cx="4434998" cy="35619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DD75BD9-C8D1-4083-BB34-1FE5870956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87675" y="887413"/>
            <a:ext cx="4259263" cy="23955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A84C31-232C-4D4A-8EDF-D6DB7EBE7F8D}" type="slidenum">
              <a:rPr lang="zh-CN" altLang="en-US" smtClean="0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87675" y="887413"/>
            <a:ext cx="4259263" cy="2395537"/>
          </a:xfrm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4545" indent="-30924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38250" indent="-2476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33550" indent="-2476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28850" indent="-2476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23515" indent="-2476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18815" indent="-2476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14115" indent="-2476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209415" indent="-2476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605C9CC-4301-40F1-BFF5-439239E699E8}" type="slidenum">
              <a:rPr lang="zh-CN" altLang="en-US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CN"/>
              <a:t>RACK:</a:t>
            </a:r>
            <a:r>
              <a:rPr lang="zh-CN" altLang="en-US"/>
              <a:t>支架</a:t>
            </a:r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4545" indent="-30924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38250" indent="-2476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33550" indent="-2476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28850" indent="-2476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23515" indent="-2476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18815" indent="-2476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14115" indent="-2476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209415" indent="-2476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0B1C12A-9FD9-4992-B0AE-A60A13074665}" type="slidenum">
              <a:rPr lang="zh-CN" altLang="en-US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87675" y="887413"/>
            <a:ext cx="4259263" cy="2395537"/>
          </a:xfrm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4545" indent="-30924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38250" indent="-2476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33550" indent="-2476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28850" indent="-2476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23515" indent="-2476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18815" indent="-2476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14115" indent="-2476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209415" indent="-2476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7C022E3-E78B-4C64-A0FC-CB18C313E458}" type="slidenum">
              <a:rPr lang="zh-CN" altLang="en-US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87675" y="887413"/>
            <a:ext cx="4259263" cy="2395537"/>
          </a:xfrm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dirty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4545" indent="-30924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38250" indent="-2476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33550" indent="-2476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28850" indent="-2476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23515" indent="-2476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18815" indent="-2476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14115" indent="-2476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209415" indent="-2476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177C676-BC0B-4A34-B6D4-E2AE1EA0E2D4}" type="slidenum">
              <a:rPr lang="zh-CN" altLang="en-US"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5537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5537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87675" y="887413"/>
            <a:ext cx="4259263" cy="23955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注意：路由端口，只有该端口可以是千兆一台网口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75BD9-C8D1-4083-BB34-1FE5870956B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5537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fld id="{CC2D49EE-3B04-4FD2-BF5F-40204616F8C0}" type="datetime1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fld id="{D74A3943-803D-4F42-889F-BA29AAC0B4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AC91-8F48-415B-B583-91E1C740FFF6}" type="datetime1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3943-803D-4F42-889F-BA29AAC0B4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A48A-3DB2-411A-A977-BB98D065A9BC}" type="datetime1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3943-803D-4F42-889F-BA29AAC0B4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440E9C76-AFAA-48EB-919D-BEE40300B68B}" type="datetime1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7D0BE3-5923-4708-B8DF-9ED61A65303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fld id="{7C92A7BF-DCA6-49AA-9CF4-BEAEFF5F59C5}" type="datetime1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fld id="{D74A3943-803D-4F42-889F-BA29AAC0B4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fld id="{CAAC1A96-9AF4-403D-8891-A58B349CDDE7}" type="datetime1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fld id="{D74A3943-803D-4F42-889F-BA29AAC0B4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D520F12-67E4-46C9-8001-BD29776F47B6}" type="datetime1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74A3943-803D-4F42-889F-BA29AAC0B4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E845-68DA-4A35-9399-B42998F8BAEB}" type="datetime1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3943-803D-4F42-889F-BA29AAC0B4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B700-B547-4533-9CD2-79AB5B777668}" type="datetime1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3943-803D-4F42-889F-BA29AAC0B4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D801-D19F-4B5A-84DB-60B2145761EC}" type="datetime1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3943-803D-4F42-889F-BA29AAC0B4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E416-76C5-4C25-9584-EEA449C08248}" type="datetime1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3943-803D-4F42-889F-BA29AAC0B4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AD-1BD8-450C-9647-2E633DF30909}" type="datetime1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3943-803D-4F42-889F-BA29AAC0B4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fld id="{62D7A436-7AB4-48DE-9018-92CA5FB8F255}" type="datetime1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fld id="{D74A3943-803D-4F42-889F-BA29AAC0B4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uangqy89@mail.sysu.edu.c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3826AEAF-C9E1-4ADE-9E82-90B444E0C5C8}" type="slidenum">
              <a:rPr lang="en-US" altLang="zh-CN" sz="1200" smtClean="0">
                <a:latin typeface="Arial" panose="020B0604020202020204" pitchFamily="34" charset="0"/>
              </a:rPr>
              <a:t>1</a:t>
            </a:fld>
            <a:endParaRPr lang="en-US" altLang="zh-CN" sz="1200">
              <a:latin typeface="Arial" panose="020B0604020202020204" pitchFamily="34" charset="0"/>
            </a:endParaRPr>
          </a:p>
        </p:txBody>
      </p:sp>
      <p:sp>
        <p:nvSpPr>
          <p:cNvPr id="14342" name="Rectangle 2"/>
          <p:cNvSpPr>
            <a:spLocks noChangeArrowheads="1"/>
          </p:cNvSpPr>
          <p:nvPr/>
        </p:nvSpPr>
        <p:spPr bwMode="auto">
          <a:xfrm>
            <a:off x="2423592" y="1628800"/>
            <a:ext cx="77724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4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实验基础</a:t>
            </a:r>
          </a:p>
        </p:txBody>
      </p:sp>
      <p:sp>
        <p:nvSpPr>
          <p:cNvPr id="14343" name="文本框 3077"/>
          <p:cNvSpPr txBox="1">
            <a:spLocks noChangeArrowheads="1"/>
          </p:cNvSpPr>
          <p:nvPr/>
        </p:nvSpPr>
        <p:spPr bwMode="auto">
          <a:xfrm>
            <a:off x="3782935" y="3140968"/>
            <a:ext cx="4204997" cy="193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600" dirty="0">
              <a:latin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黄倩怡</a:t>
            </a:r>
            <a:endParaRPr lang="en-US" altLang="zh-C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huangqy89@mail.sysu.edu.cn</a:t>
            </a:r>
            <a:endParaRPr lang="en-US" altLang="zh-C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计算机学院</a:t>
            </a:r>
            <a:endParaRPr lang="en-US" altLang="zh-C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我们的实验环境</a:t>
            </a:r>
          </a:p>
        </p:txBody>
      </p:sp>
      <p:sp>
        <p:nvSpPr>
          <p:cNvPr id="33795" name="文本占位符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D0BE3-5923-4708-B8DF-9ED61A653030}" type="slidenum">
              <a:rPr lang="en-US" altLang="zh-CN" smtClean="0"/>
              <a:t>10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25" y="1492250"/>
            <a:ext cx="5673725" cy="4789170"/>
          </a:xfrm>
          <a:prstGeom prst="rect">
            <a:avLst/>
          </a:prstGeom>
        </p:spPr>
      </p:pic>
      <p:pic>
        <p:nvPicPr>
          <p:cNvPr id="3" name="图片 2" descr="机柜设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585" y="1492250"/>
            <a:ext cx="5781675" cy="486473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953250" y="5430520"/>
            <a:ext cx="551815" cy="477520"/>
          </a:xfrm>
          <a:prstGeom prst="rect">
            <a:avLst/>
          </a:prstGeom>
          <a:noFill/>
          <a:ln w="4762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6569075" y="5861050"/>
            <a:ext cx="572135" cy="558800"/>
          </a:xfrm>
          <a:prstGeom prst="straightConnector1">
            <a:avLst/>
          </a:prstGeom>
          <a:ln w="31750" cap="rnd">
            <a:solidFill>
              <a:srgbClr val="C0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019800" y="6419850"/>
            <a:ext cx="1589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</a:rPr>
              <a:t>总电源开关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路由器</a:t>
            </a:r>
            <a:r>
              <a:rPr lang="en-US" altLang="zh-CN"/>
              <a:t>R1</a:t>
            </a:r>
            <a:r>
              <a:rPr lang="zh-CN" altLang="en-US"/>
              <a:t>（型号</a:t>
            </a:r>
            <a:r>
              <a:rPr lang="en-US" altLang="zh-CN"/>
              <a:t>AR6140E)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40080" y="3619500"/>
            <a:ext cx="10789920" cy="2562860"/>
          </a:xfrm>
        </p:spPr>
        <p:txBody>
          <a:bodyPr>
            <a:normAutofit fontScale="90000"/>
          </a:bodyPr>
          <a:lstStyle/>
          <a:p>
            <a:r>
              <a:rPr lang="zh-CN" altLang="en-US"/>
              <a:t>路由器</a:t>
            </a:r>
            <a:r>
              <a:rPr lang="en-US" altLang="zh-CN"/>
              <a:t>1</a:t>
            </a:r>
            <a:r>
              <a:rPr lang="zh-CN" altLang="en-US"/>
              <a:t>的型号为</a:t>
            </a:r>
            <a:r>
              <a:rPr lang="en-US" altLang="zh-CN"/>
              <a:t>AR6140E-9G-2AC</a:t>
            </a:r>
            <a:r>
              <a:rPr lang="zh-CN" altLang="en-US"/>
              <a:t>，管理</a:t>
            </a:r>
            <a:r>
              <a:rPr lang="en-US" altLang="zh-CN"/>
              <a:t>IP</a:t>
            </a:r>
            <a:r>
              <a:rPr lang="zh-CN" altLang="en-US"/>
              <a:t>为：</a:t>
            </a:r>
            <a:r>
              <a:rPr lang="en-US" altLang="zh-CN">
                <a:solidFill>
                  <a:srgbClr val="FF0000"/>
                </a:solidFill>
              </a:rPr>
              <a:t>172.16.X.203 </a:t>
            </a:r>
            <a:r>
              <a:rPr lang="zh-CN" altLang="en-US"/>
              <a:t>它有</a:t>
            </a:r>
            <a:r>
              <a:rPr lang="en-US" altLang="zh-CN"/>
              <a:t>9</a:t>
            </a:r>
            <a:r>
              <a:rPr lang="zh-CN" altLang="en-US"/>
              <a:t>个千兆的以太网路由端口，其中</a:t>
            </a:r>
            <a:r>
              <a:rPr lang="en-US" altLang="zh-CN"/>
              <a:t>GE0~GE3 </a:t>
            </a:r>
            <a:r>
              <a:rPr lang="zh-CN" altLang="en-US"/>
              <a:t>四个端口是可用的，另</a:t>
            </a:r>
            <a:r>
              <a:rPr lang="en-US" altLang="zh-CN"/>
              <a:t>GE4~GE7</a:t>
            </a:r>
            <a:r>
              <a:rPr lang="zh-CN" altLang="en-US"/>
              <a:t>是没有插模块的端口还不能用，而</a:t>
            </a:r>
            <a:r>
              <a:rPr lang="en-US" altLang="zh-CN"/>
              <a:t>GE8</a:t>
            </a:r>
            <a:r>
              <a:rPr lang="zh-CN" altLang="en-US"/>
              <a:t>是作为管理端口使用，在实验中也不能用。</a:t>
            </a:r>
          </a:p>
          <a:p>
            <a:r>
              <a:rPr lang="zh-CN" altLang="en-US"/>
              <a:t>可用的</a:t>
            </a:r>
            <a:r>
              <a:rPr lang="en-US" altLang="zh-CN"/>
              <a:t>4</a:t>
            </a:r>
            <a:r>
              <a:rPr lang="zh-CN" altLang="en-US"/>
              <a:t>个端口中</a:t>
            </a:r>
            <a:r>
              <a:rPr lang="en-US" altLang="zh-CN"/>
              <a:t>GE0</a:t>
            </a:r>
            <a:r>
              <a:rPr lang="zh-CN" altLang="en-US"/>
              <a:t>和</a:t>
            </a:r>
            <a:r>
              <a:rPr lang="en-US" altLang="zh-CN"/>
              <a:t>GE1</a:t>
            </a:r>
            <a:r>
              <a:rPr lang="zh-CN" altLang="en-US"/>
              <a:t>（蓝色标识）是默认作为</a:t>
            </a:r>
            <a:r>
              <a:rPr lang="en-US" altLang="zh-CN"/>
              <a:t>WAN</a:t>
            </a:r>
            <a:r>
              <a:rPr lang="zh-CN" altLang="en-US"/>
              <a:t>路由端口使用，</a:t>
            </a:r>
            <a:r>
              <a:rPr lang="en-US" altLang="zh-CN"/>
              <a:t>GE2</a:t>
            </a:r>
            <a:r>
              <a:rPr lang="zh-CN" altLang="en-US"/>
              <a:t>和</a:t>
            </a:r>
            <a:r>
              <a:rPr lang="en-US" altLang="zh-CN"/>
              <a:t>GE3</a:t>
            </a:r>
            <a:r>
              <a:rPr lang="zh-CN" altLang="en-US"/>
              <a:t>（黄色标识）默认作为</a:t>
            </a:r>
            <a:r>
              <a:rPr lang="en-US" altLang="zh-CN"/>
              <a:t>LAN</a:t>
            </a:r>
            <a:r>
              <a:rPr lang="zh-CN" altLang="en-US"/>
              <a:t>端口使用，如果要让</a:t>
            </a:r>
            <a:r>
              <a:rPr lang="en-US" altLang="zh-CN"/>
              <a:t>GE2</a:t>
            </a:r>
            <a:r>
              <a:rPr lang="zh-CN" altLang="en-US"/>
              <a:t>或</a:t>
            </a:r>
            <a:r>
              <a:rPr lang="en-US" altLang="zh-CN"/>
              <a:t>GE3</a:t>
            </a:r>
            <a:r>
              <a:rPr lang="zh-CN" altLang="en-US"/>
              <a:t>作为三层路由端口使用，请先在接口配置中打</a:t>
            </a:r>
            <a:r>
              <a:rPr lang="en-US" altLang="zh-CN"/>
              <a:t>“</a:t>
            </a:r>
            <a:r>
              <a:rPr lang="en-US" altLang="zh-CN">
                <a:solidFill>
                  <a:srgbClr val="FF0000"/>
                </a:solidFill>
              </a:rPr>
              <a:t>undo portswitch</a:t>
            </a:r>
            <a:r>
              <a:rPr lang="en-US" altLang="zh-CN"/>
              <a:t>”</a:t>
            </a:r>
            <a:r>
              <a:rPr lang="zh-CN" altLang="en-US"/>
              <a:t>命令</a:t>
            </a:r>
          </a:p>
        </p:txBody>
      </p:sp>
      <p:pic>
        <p:nvPicPr>
          <p:cNvPr id="6" name="内容占位符 5" descr="R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7965" y="1960245"/>
            <a:ext cx="11845290" cy="124269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D0BE3-5923-4708-B8DF-9ED61A653030}" type="slidenum">
              <a:rPr lang="en-US" altLang="zh-CN"/>
              <a:t>11</a:t>
            </a:fld>
            <a:endParaRPr lang="en-US" altLang="zh-C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路由器</a:t>
            </a:r>
            <a:r>
              <a:rPr lang="en-US" altLang="zh-CN" dirty="0"/>
              <a:t>1</a:t>
            </a:r>
            <a:r>
              <a:rPr lang="zh-CN" altLang="en-US" dirty="0"/>
              <a:t>的路由端口查看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10968" y="1353793"/>
            <a:ext cx="7886700" cy="468688"/>
          </a:xfrm>
        </p:spPr>
        <p:txBody>
          <a:bodyPr>
            <a:normAutofit fontScale="97500"/>
          </a:bodyPr>
          <a:lstStyle/>
          <a:p>
            <a:pPr marL="0" indent="0">
              <a:buNone/>
            </a:pPr>
            <a:r>
              <a:rPr lang="en-US" altLang="zh-CN" dirty="0"/>
              <a:t>R1: display interface brief </a:t>
            </a:r>
            <a:endParaRPr lang="zh-CN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3943-803D-4F42-889F-BA29AAC0B418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8" name="内容占位符 2"/>
          <p:cNvSpPr txBox="1"/>
          <p:nvPr/>
        </p:nvSpPr>
        <p:spPr>
          <a:xfrm>
            <a:off x="2159181" y="6224558"/>
            <a:ext cx="8368030" cy="3600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7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2000" dirty="0"/>
              <a:t>注意</a:t>
            </a:r>
            <a:r>
              <a:rPr lang="en-US" altLang="zh-CN" sz="2000" dirty="0"/>
              <a:t>:  </a:t>
            </a:r>
            <a:r>
              <a:rPr lang="zh-CN" altLang="en-US" sz="2000" dirty="0"/>
              <a:t>以太网接口是千兆的，</a:t>
            </a:r>
            <a:r>
              <a:rPr lang="en-US" altLang="zh-CN" sz="2000" dirty="0" err="1"/>
              <a:t>GigabitEthernet</a:t>
            </a:r>
            <a:r>
              <a:rPr lang="en-US" altLang="zh-CN" sz="2000" dirty="0"/>
              <a:t>; </a:t>
            </a:r>
            <a:endParaRPr lang="zh-CN" altLang="en-US" sz="20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480" y="1960722"/>
            <a:ext cx="7490460" cy="41255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路由器</a:t>
            </a:r>
            <a:r>
              <a:rPr lang="en-US" altLang="zh-CN"/>
              <a:t>R2</a:t>
            </a:r>
            <a:r>
              <a:rPr lang="zh-CN" altLang="en-US"/>
              <a:t>（型号</a:t>
            </a:r>
            <a:r>
              <a:rPr lang="en-US" altLang="zh-CN"/>
              <a:t>AR2200S)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40080" y="3619500"/>
            <a:ext cx="10789920" cy="2562860"/>
          </a:xfrm>
        </p:spPr>
        <p:txBody>
          <a:bodyPr>
            <a:normAutofit/>
          </a:bodyPr>
          <a:lstStyle/>
          <a:p>
            <a:r>
              <a:rPr lang="zh-CN" altLang="en-US"/>
              <a:t>路由器</a:t>
            </a:r>
            <a:r>
              <a:rPr lang="en-US" altLang="zh-CN"/>
              <a:t>2</a:t>
            </a:r>
            <a:r>
              <a:rPr lang="zh-CN" altLang="en-US"/>
              <a:t>的型号为</a:t>
            </a:r>
            <a:r>
              <a:rPr lang="en-US" altLang="zh-CN"/>
              <a:t>AR2200S</a:t>
            </a:r>
            <a:r>
              <a:rPr lang="zh-CN" altLang="en-US"/>
              <a:t>，管理</a:t>
            </a:r>
            <a:r>
              <a:rPr lang="en-US" altLang="zh-CN"/>
              <a:t>IP</a:t>
            </a:r>
            <a:r>
              <a:rPr lang="zh-CN" altLang="en-US"/>
              <a:t>为：</a:t>
            </a:r>
            <a:r>
              <a:rPr lang="en-US" altLang="zh-CN">
                <a:solidFill>
                  <a:srgbClr val="FF0000"/>
                </a:solidFill>
              </a:rPr>
              <a:t>172.16.X.204 </a:t>
            </a:r>
            <a:r>
              <a:rPr lang="zh-CN" altLang="en-US"/>
              <a:t>它有</a:t>
            </a:r>
            <a:r>
              <a:rPr lang="en-US" altLang="zh-CN"/>
              <a:t>10</a:t>
            </a:r>
            <a:r>
              <a:rPr lang="zh-CN" altLang="en-US"/>
              <a:t>个千兆的以太网</a:t>
            </a:r>
            <a:r>
              <a:rPr lang="zh-CN" altLang="en-US">
                <a:sym typeface="+mn-ea"/>
              </a:rPr>
              <a:t>三层</a:t>
            </a:r>
            <a:r>
              <a:rPr lang="zh-CN" altLang="en-US"/>
              <a:t>路由端口，其中</a:t>
            </a:r>
            <a:r>
              <a:rPr lang="en-US" altLang="zh-CN">
                <a:solidFill>
                  <a:srgbClr val="FF0000"/>
                </a:solidFill>
              </a:rPr>
              <a:t>GE4~GE8</a:t>
            </a:r>
            <a:r>
              <a:rPr lang="zh-CN" altLang="en-US"/>
              <a:t>五个端口是可用的，另</a:t>
            </a:r>
            <a:r>
              <a:rPr lang="en-US" altLang="zh-CN">
                <a:solidFill>
                  <a:srgbClr val="FF0000"/>
                </a:solidFill>
              </a:rPr>
              <a:t>GE0~GE3</a:t>
            </a:r>
            <a:r>
              <a:rPr lang="zh-CN" altLang="en-US"/>
              <a:t>是没有插模块的端口还不能用，而</a:t>
            </a:r>
            <a:r>
              <a:rPr lang="en-US" altLang="zh-CN"/>
              <a:t>GE9</a:t>
            </a:r>
            <a:r>
              <a:rPr lang="zh-CN" altLang="en-US"/>
              <a:t>是作为管理端口使用，在实验中也不能用。</a:t>
            </a:r>
          </a:p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D0BE3-5923-4708-B8DF-9ED61A653030}" type="slidenum">
              <a:rPr lang="en-US" altLang="zh-CN"/>
              <a:t>13</a:t>
            </a:fld>
            <a:endParaRPr lang="en-US" altLang="zh-CN"/>
          </a:p>
        </p:txBody>
      </p:sp>
      <p:pic>
        <p:nvPicPr>
          <p:cNvPr id="7" name="内容占位符 6" descr="R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0120" y="1659890"/>
            <a:ext cx="10287635" cy="19126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路由器</a:t>
            </a:r>
            <a:r>
              <a:rPr lang="en-US" altLang="zh-CN" dirty="0"/>
              <a:t>2</a:t>
            </a:r>
            <a:r>
              <a:rPr lang="zh-CN" altLang="en-US" dirty="0"/>
              <a:t>的路由端口查看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10968" y="1353793"/>
            <a:ext cx="7886700" cy="468688"/>
          </a:xfrm>
        </p:spPr>
        <p:txBody>
          <a:bodyPr>
            <a:normAutofit fontScale="97500"/>
          </a:bodyPr>
          <a:lstStyle/>
          <a:p>
            <a:pPr marL="0" indent="0">
              <a:buNone/>
            </a:pPr>
            <a:r>
              <a:rPr lang="en-US" altLang="zh-CN" dirty="0"/>
              <a:t>R2:</a:t>
            </a:r>
            <a:endParaRPr lang="zh-CN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3943-803D-4F42-889F-BA29AAC0B418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8" name="内容占位符 2"/>
          <p:cNvSpPr txBox="1"/>
          <p:nvPr/>
        </p:nvSpPr>
        <p:spPr>
          <a:xfrm>
            <a:off x="2091690" y="5760085"/>
            <a:ext cx="8368030" cy="3600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7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2000" dirty="0"/>
              <a:t>注意</a:t>
            </a:r>
            <a:r>
              <a:rPr lang="en-US" altLang="zh-CN" sz="2000" dirty="0"/>
              <a:t>:  </a:t>
            </a:r>
            <a:r>
              <a:rPr lang="zh-CN" altLang="en-US" sz="2000" dirty="0"/>
              <a:t>以太网接口是千兆的，</a:t>
            </a:r>
            <a:r>
              <a:rPr lang="en-US" altLang="zh-CN" sz="2000" dirty="0" err="1"/>
              <a:t>GigabitEthernet</a:t>
            </a:r>
            <a:r>
              <a:rPr lang="en-US" altLang="zh-CN" sz="2000" dirty="0"/>
              <a:t>; </a:t>
            </a:r>
            <a:endParaRPr lang="zh-CN" altLang="en-US" sz="2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010" y="1437005"/>
            <a:ext cx="7404100" cy="42773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交换机</a:t>
            </a:r>
            <a:r>
              <a:rPr lang="en-US" altLang="zh-CN"/>
              <a:t>SW1</a:t>
            </a:r>
            <a:r>
              <a:rPr lang="zh-CN" altLang="en-US"/>
              <a:t>（型号</a:t>
            </a:r>
            <a:r>
              <a:rPr lang="en-US" altLang="zh-CN"/>
              <a:t>S5720-36PC-E1)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40080" y="3619500"/>
            <a:ext cx="10789920" cy="2562860"/>
          </a:xfrm>
        </p:spPr>
        <p:txBody>
          <a:bodyPr>
            <a:normAutofit/>
          </a:bodyPr>
          <a:lstStyle/>
          <a:p>
            <a:r>
              <a:rPr lang="zh-CN" altLang="en-US">
                <a:sym typeface="+mn-ea"/>
              </a:rPr>
              <a:t>交换机</a:t>
            </a:r>
            <a:r>
              <a:rPr lang="en-US" altLang="zh-CN">
                <a:sym typeface="+mn-ea"/>
              </a:rPr>
              <a:t>1</a:t>
            </a:r>
            <a:r>
              <a:rPr lang="zh-CN" altLang="en-US"/>
              <a:t>的型号为</a:t>
            </a:r>
            <a:r>
              <a:rPr lang="en-US" altLang="zh-CN">
                <a:sym typeface="+mn-ea"/>
              </a:rPr>
              <a:t>S5720</a:t>
            </a:r>
            <a:r>
              <a:rPr lang="zh-CN" altLang="en-US"/>
              <a:t>，管理</a:t>
            </a:r>
            <a:r>
              <a:rPr lang="en-US" altLang="zh-CN"/>
              <a:t>IP</a:t>
            </a:r>
            <a:r>
              <a:rPr lang="zh-CN" altLang="en-US"/>
              <a:t>为：</a:t>
            </a:r>
            <a:r>
              <a:rPr lang="en-US" altLang="zh-CN">
                <a:solidFill>
                  <a:srgbClr val="FF0000"/>
                </a:solidFill>
              </a:rPr>
              <a:t>172.16.X.201 </a:t>
            </a:r>
            <a:r>
              <a:rPr lang="zh-CN" altLang="en-US"/>
              <a:t>它有</a:t>
            </a:r>
            <a:r>
              <a:rPr lang="en-US" altLang="zh-CN"/>
              <a:t>28</a:t>
            </a:r>
            <a:r>
              <a:rPr lang="zh-CN" altLang="en-US"/>
              <a:t>个千兆的以太网端口，其中</a:t>
            </a:r>
            <a:r>
              <a:rPr lang="en-US" altLang="zh-CN"/>
              <a:t>25~28</a:t>
            </a:r>
            <a:r>
              <a:rPr lang="zh-CN" altLang="en-US"/>
              <a:t>端口是光电两用，还有四个万</a:t>
            </a:r>
            <a:r>
              <a:rPr lang="zh-CN" altLang="en-US">
                <a:sym typeface="+mn-ea"/>
              </a:rPr>
              <a:t>兆光口（没插模块，还不能用）</a:t>
            </a:r>
            <a:r>
              <a:rPr lang="zh-CN" altLang="en-US"/>
              <a:t>，而</a:t>
            </a:r>
            <a:r>
              <a:rPr lang="en-US" altLang="zh-CN"/>
              <a:t>EH1</a:t>
            </a:r>
            <a:r>
              <a:rPr lang="zh-CN" altLang="en-US"/>
              <a:t>是作为管理端口使用，在实验中也不能用。</a:t>
            </a:r>
          </a:p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D0BE3-5923-4708-B8DF-9ED61A653030}" type="slidenum">
              <a:rPr lang="en-US" altLang="zh-CN"/>
              <a:t>15</a:t>
            </a:fld>
            <a:endParaRPr lang="en-US" altLang="zh-CN"/>
          </a:p>
        </p:txBody>
      </p:sp>
      <p:pic>
        <p:nvPicPr>
          <p:cNvPr id="9" name="内容占位符 8" descr="S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1840" y="1858010"/>
            <a:ext cx="11006455" cy="10750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交换机</a:t>
            </a:r>
            <a:r>
              <a:rPr lang="en-US" altLang="zh-CN" dirty="0">
                <a:sym typeface="+mn-ea"/>
              </a:rPr>
              <a:t>S5720</a:t>
            </a:r>
            <a:r>
              <a:rPr lang="zh-CN" altLang="en-US" dirty="0">
                <a:sym typeface="+mn-ea"/>
              </a:rPr>
              <a:t>的端口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注意</a:t>
            </a:r>
            <a:r>
              <a:rPr lang="en-US" altLang="zh-CN" dirty="0">
                <a:sym typeface="+mn-ea"/>
              </a:rPr>
              <a:t>:  </a:t>
            </a:r>
            <a:r>
              <a:rPr lang="zh-CN" altLang="en-US" dirty="0">
                <a:sym typeface="+mn-ea"/>
              </a:rPr>
              <a:t>以太网接口是千兆的，</a:t>
            </a:r>
            <a:r>
              <a:rPr lang="en-US" altLang="zh-CN" dirty="0" err="1">
                <a:sym typeface="+mn-ea"/>
              </a:rPr>
              <a:t>GigabitEthernet</a:t>
            </a:r>
            <a:r>
              <a:rPr lang="en-US" altLang="zh-CN" dirty="0">
                <a:sym typeface="+mn-ea"/>
              </a:rPr>
              <a:t>;</a:t>
            </a:r>
          </a:p>
          <a:p>
            <a:r>
              <a:rPr lang="en-US" altLang="zh-CN" dirty="0">
                <a:sym typeface="+mn-ea"/>
              </a:rPr>
              <a:t>28</a:t>
            </a:r>
            <a:r>
              <a:rPr lang="zh-CN" altLang="en-US" dirty="0">
                <a:sym typeface="+mn-ea"/>
              </a:rPr>
              <a:t>个千兆口</a:t>
            </a:r>
          </a:p>
          <a:p>
            <a:r>
              <a:rPr lang="en-US" altLang="zh-CN" dirty="0">
                <a:sym typeface="+mn-ea"/>
              </a:rPr>
              <a:t>1 </a:t>
            </a:r>
            <a:r>
              <a:rPr lang="zh-CN" altLang="en-US" dirty="0">
                <a:sym typeface="+mn-ea"/>
              </a:rPr>
              <a:t>个管理口</a:t>
            </a:r>
            <a:r>
              <a:rPr lang="en-US" altLang="zh-CN" dirty="0">
                <a:sym typeface="+mn-ea"/>
              </a:rPr>
              <a:t>MEth0/0/1</a:t>
            </a:r>
            <a:endParaRPr lang="zh-CN" altLang="en-US" dirty="0"/>
          </a:p>
          <a:p>
            <a:endParaRPr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11850" y="433070"/>
            <a:ext cx="5248910" cy="623951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D0BE3-5923-4708-B8DF-9ED61A653030}" type="slidenum">
              <a:rPr lang="en-US" altLang="zh-CN"/>
              <a:t>16</a:t>
            </a:fld>
            <a:endParaRPr lang="en-US" altLang="zh-C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交换机</a:t>
            </a:r>
            <a:r>
              <a:rPr lang="en-US" altLang="zh-CN"/>
              <a:t>SW2</a:t>
            </a:r>
            <a:r>
              <a:rPr lang="zh-CN" altLang="en-US"/>
              <a:t>（型号</a:t>
            </a:r>
            <a:r>
              <a:rPr lang="en-US" altLang="zh-CN"/>
              <a:t>S5735-S24T4XE-V2)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40080" y="3619500"/>
            <a:ext cx="10789920" cy="2562860"/>
          </a:xfrm>
        </p:spPr>
        <p:txBody>
          <a:bodyPr>
            <a:normAutofit/>
          </a:bodyPr>
          <a:lstStyle/>
          <a:p>
            <a:r>
              <a:rPr lang="zh-CN" altLang="en-US">
                <a:sym typeface="+mn-ea"/>
              </a:rPr>
              <a:t>交换机</a:t>
            </a:r>
            <a:r>
              <a:rPr lang="en-US" altLang="zh-CN">
                <a:sym typeface="+mn-ea"/>
              </a:rPr>
              <a:t>2</a:t>
            </a:r>
            <a:r>
              <a:rPr lang="zh-CN" altLang="en-US"/>
              <a:t>的型号为</a:t>
            </a:r>
            <a:r>
              <a:rPr lang="en-US" altLang="zh-CN">
                <a:sym typeface="+mn-ea"/>
              </a:rPr>
              <a:t>S5735</a:t>
            </a:r>
            <a:r>
              <a:rPr lang="zh-CN" altLang="en-US"/>
              <a:t>，管理</a:t>
            </a:r>
            <a:r>
              <a:rPr lang="en-US" altLang="zh-CN"/>
              <a:t>IP</a:t>
            </a:r>
            <a:r>
              <a:rPr lang="zh-CN" altLang="en-US"/>
              <a:t>为：</a:t>
            </a:r>
            <a:r>
              <a:rPr lang="en-US" altLang="zh-CN">
                <a:solidFill>
                  <a:srgbClr val="FF0000"/>
                </a:solidFill>
              </a:rPr>
              <a:t>172.16.X.202 </a:t>
            </a:r>
            <a:r>
              <a:rPr lang="zh-CN" altLang="en-US"/>
              <a:t>它有</a:t>
            </a:r>
            <a:r>
              <a:rPr lang="en-US" altLang="zh-CN"/>
              <a:t>24</a:t>
            </a:r>
            <a:r>
              <a:rPr lang="zh-CN" altLang="en-US"/>
              <a:t>个千兆的以太网端口，其中</a:t>
            </a:r>
            <a:r>
              <a:rPr lang="en-US" altLang="zh-CN"/>
              <a:t>23~24</a:t>
            </a:r>
            <a:r>
              <a:rPr lang="zh-CN" altLang="en-US"/>
              <a:t>端口作为管理</a:t>
            </a:r>
            <a:r>
              <a:rPr lang="en-US" altLang="zh-CN"/>
              <a:t>valn999</a:t>
            </a:r>
            <a:r>
              <a:rPr lang="zh-CN" altLang="en-US"/>
              <a:t>的端口使用，在实验中不能用。还有</a:t>
            </a:r>
            <a:r>
              <a:rPr lang="en-US" altLang="zh-CN"/>
              <a:t>4</a:t>
            </a:r>
            <a:r>
              <a:rPr lang="zh-CN" altLang="en-US"/>
              <a:t>个万兆光口（没插模块，不能用）。</a:t>
            </a:r>
          </a:p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D0BE3-5923-4708-B8DF-9ED61A653030}" type="slidenum">
              <a:rPr lang="en-US" altLang="zh-CN"/>
              <a:t>17</a:t>
            </a:fld>
            <a:endParaRPr lang="en-US" altLang="zh-CN"/>
          </a:p>
        </p:txBody>
      </p:sp>
      <p:pic>
        <p:nvPicPr>
          <p:cNvPr id="9" name="内容占位符 8" descr="SW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49960" y="1845310"/>
            <a:ext cx="9792335" cy="110045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交换机</a:t>
            </a:r>
            <a:r>
              <a:rPr lang="en-US" altLang="zh-CN" dirty="0">
                <a:sym typeface="+mn-ea"/>
              </a:rPr>
              <a:t>S5735</a:t>
            </a:r>
            <a:r>
              <a:rPr lang="zh-CN" altLang="en-US" dirty="0">
                <a:sym typeface="+mn-ea"/>
              </a:rPr>
              <a:t>的端口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277495" y="1481455"/>
            <a:ext cx="6144260" cy="4351655"/>
          </a:xfrm>
        </p:spPr>
        <p:txBody>
          <a:bodyPr/>
          <a:lstStyle/>
          <a:p>
            <a:r>
              <a:rPr lang="zh-CN" altLang="en-US"/>
              <a:t>注意：</a:t>
            </a:r>
            <a:r>
              <a:rPr lang="en-US" altLang="zh-CN"/>
              <a:t>S5735</a:t>
            </a:r>
            <a:r>
              <a:rPr lang="zh-CN" altLang="en-US"/>
              <a:t>交换机的端口名称与其他设备有所不同，</a:t>
            </a:r>
            <a:r>
              <a:rPr lang="en-US" altLang="zh-CN"/>
              <a:t>24</a:t>
            </a:r>
            <a:r>
              <a:rPr lang="zh-CN" altLang="en-US"/>
              <a:t>个千兆口是</a:t>
            </a:r>
            <a:r>
              <a:rPr lang="en-US" altLang="zh-CN"/>
              <a:t>GE1/0/1~GE1/0/24,4</a:t>
            </a:r>
            <a:r>
              <a:rPr lang="zh-CN" altLang="en-US"/>
              <a:t>个万兆口是</a:t>
            </a:r>
            <a:r>
              <a:rPr lang="en-US" altLang="zh-CN"/>
              <a:t>10GE1/0/1~10GE1/0/4</a:t>
            </a:r>
            <a:endParaRPr lang="zh-CN" altLang="en-US"/>
          </a:p>
          <a:p>
            <a:r>
              <a:rPr lang="zh-CN" altLang="en-US"/>
              <a:t>其中</a:t>
            </a:r>
            <a:r>
              <a:rPr lang="en-US" altLang="zh-CN"/>
              <a:t>23</a:t>
            </a:r>
            <a:r>
              <a:rPr lang="zh-CN" altLang="en-US"/>
              <a:t>，</a:t>
            </a:r>
            <a:r>
              <a:rPr lang="en-US" altLang="zh-CN"/>
              <a:t>24</a:t>
            </a:r>
            <a:r>
              <a:rPr lang="zh-CN" altLang="en-US"/>
              <a:t>口是管理</a:t>
            </a:r>
            <a:r>
              <a:rPr lang="en-US" altLang="zh-CN"/>
              <a:t>vlan999</a:t>
            </a: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91605" y="327660"/>
            <a:ext cx="5140325" cy="598170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D0BE3-5923-4708-B8DF-9ED61A653030}" type="slidenum">
              <a:rPr lang="en-US" altLang="zh-CN"/>
              <a:t>18</a:t>
            </a:fld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170" y="3606165"/>
            <a:ext cx="5108575" cy="316357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532245" y="2242820"/>
            <a:ext cx="606425" cy="3212465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1076960" y="6176010"/>
            <a:ext cx="2542540" cy="31750"/>
          </a:xfrm>
          <a:prstGeom prst="line">
            <a:avLst/>
          </a:prstGeom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>
            <a:spLocks noGrp="1" noChangeArrowheads="1"/>
          </p:cNvSpPr>
          <p:nvPr>
            <p:ph type="title"/>
          </p:nvPr>
        </p:nvSpPr>
        <p:spPr>
          <a:xfrm>
            <a:off x="2152650" y="115744"/>
            <a:ext cx="7886700" cy="1325563"/>
          </a:xfrm>
        </p:spPr>
        <p:txBody>
          <a:bodyPr/>
          <a:lstStyle/>
          <a:p>
            <a:pPr algn="ctr"/>
            <a:r>
              <a:rPr lang="en-US" altLang="zh-CN" dirty="0"/>
              <a:t>PC</a:t>
            </a:r>
            <a:r>
              <a:rPr lang="zh-CN" altLang="en-US" dirty="0"/>
              <a:t>机的网卡和网线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247610" y="6223482"/>
            <a:ext cx="2057400" cy="365125"/>
          </a:xfrm>
        </p:spPr>
        <p:txBody>
          <a:bodyPr/>
          <a:lstStyle/>
          <a:p>
            <a:pPr>
              <a:defRPr/>
            </a:pPr>
            <a:fld id="{CE7D0BE3-5923-4708-B8DF-9ED61A653030}" type="slidenum">
              <a:rPr lang="en-US" altLang="zh-CN" smtClean="0"/>
              <a:t>19</a:t>
            </a:fld>
            <a:endParaRPr lang="en-US" altLang="zh-CN"/>
          </a:p>
        </p:txBody>
      </p:sp>
      <p:pic>
        <p:nvPicPr>
          <p:cNvPr id="10" name="图片 9" descr="电脑"/>
          <p:cNvPicPr/>
          <p:nvPr/>
        </p:nvPicPr>
        <p:blipFill>
          <a:blip r:embed="rId3"/>
          <a:stretch>
            <a:fillRect/>
          </a:stretch>
        </p:blipFill>
        <p:spPr>
          <a:xfrm>
            <a:off x="3703523" y="1297013"/>
            <a:ext cx="4784953" cy="52037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4097"/>
          <p:cNvSpPr>
            <a:spLocks noGrp="1" noChangeArrowheads="1"/>
          </p:cNvSpPr>
          <p:nvPr>
            <p:ph type="ctrTitle"/>
          </p:nvPr>
        </p:nvSpPr>
        <p:spPr>
          <a:xfrm>
            <a:off x="2279650" y="188913"/>
            <a:ext cx="7772400" cy="1470025"/>
          </a:xfrm>
        </p:spPr>
        <p:txBody>
          <a:bodyPr anchor="ctr"/>
          <a:lstStyle/>
          <a:p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本章内容</a:t>
            </a:r>
          </a:p>
        </p:txBody>
      </p:sp>
      <p:sp>
        <p:nvSpPr>
          <p:cNvPr id="15363" name="副标题 4098"/>
          <p:cNvSpPr>
            <a:spLocks noGrp="1" noChangeArrowheads="1"/>
          </p:cNvSpPr>
          <p:nvPr>
            <p:ph type="subTitle" idx="1"/>
          </p:nvPr>
        </p:nvSpPr>
        <p:spPr>
          <a:xfrm>
            <a:off x="2135188" y="1412875"/>
            <a:ext cx="8432144" cy="5111750"/>
          </a:xfrm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l"/>
            </a:pP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网络工程实验室</a:t>
            </a:r>
          </a:p>
          <a:p>
            <a:pPr marL="800100" lvl="2" indent="-457200" algn="l">
              <a:buFont typeface="黑体" panose="02010609060101010101" pitchFamily="49" charset="-122"/>
              <a:buChar char="-"/>
            </a:pPr>
            <a:r>
              <a:rPr lang="zh-CN" altLang="en-US" sz="265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实验室布局和布线图</a:t>
            </a:r>
          </a:p>
          <a:p>
            <a:pPr marL="800100" lvl="2" indent="-457200" algn="l">
              <a:buFont typeface="黑体" panose="02010609060101010101" pitchFamily="49" charset="-122"/>
              <a:buChar char="-"/>
            </a:pPr>
            <a:r>
              <a:rPr lang="zh-CN" altLang="en-US" sz="265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实验台布局和布线图</a:t>
            </a:r>
            <a:endParaRPr lang="en-US" altLang="zh-CN" sz="265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0100" lvl="2" indent="-457200" algn="l">
              <a:buFont typeface="黑体" panose="02010609060101010101" pitchFamily="49" charset="-122"/>
              <a:buChar char="-"/>
            </a:pPr>
            <a:r>
              <a:rPr lang="zh-CN" altLang="en-US" sz="265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实验室拓扑图</a:t>
            </a:r>
            <a:endParaRPr lang="en-US" altLang="zh-CN" sz="265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0100" lvl="2" indent="-457200" algn="l">
              <a:buFont typeface="黑体" panose="02010609060101010101" pitchFamily="49" charset="-122"/>
              <a:buChar char="-"/>
            </a:pPr>
            <a:r>
              <a:rPr lang="zh-CN" altLang="en-US" sz="265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实验室的IP分配</a:t>
            </a:r>
          </a:p>
          <a:p>
            <a:pPr algn="l">
              <a:buFont typeface="Wingdings" panose="05000000000000000000" pitchFamily="2" charset="2"/>
              <a:buChar char="l"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实验室设备插线和基本环境熟悉与确认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buFont typeface="Wingdings" panose="05000000000000000000" pitchFamily="2" charset="2"/>
              <a:buChar char="l"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实验设备基本配置方法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0100" lvl="2" indent="-457200" algn="l">
              <a:buFont typeface="黑体" panose="02010609060101010101" pitchFamily="49" charset="-122"/>
              <a:buChar char="-"/>
            </a:pPr>
            <a:r>
              <a:rPr lang="zh-CN" altLang="en-US" sz="2650" dirty="0">
                <a:latin typeface="黑体" panose="02010609060101010101" pitchFamily="49" charset="-122"/>
                <a:ea typeface="黑体" panose="02010609060101010101" pitchFamily="49" charset="-122"/>
              </a:rPr>
              <a:t>使用</a:t>
            </a:r>
            <a:r>
              <a:rPr lang="en-US" altLang="zh-CN" sz="2650" dirty="0">
                <a:latin typeface="黑体" panose="02010609060101010101" pitchFamily="49" charset="-122"/>
                <a:ea typeface="黑体" panose="02010609060101010101" pitchFamily="49" charset="-122"/>
              </a:rPr>
              <a:t>RCMS</a:t>
            </a:r>
            <a:r>
              <a:rPr lang="zh-CN" altLang="en-US" sz="2650" dirty="0">
                <a:latin typeface="黑体" panose="02010609060101010101" pitchFamily="49" charset="-122"/>
                <a:ea typeface="黑体" panose="02010609060101010101" pitchFamily="49" charset="-122"/>
              </a:rPr>
              <a:t>进行配置</a:t>
            </a:r>
            <a:endParaRPr lang="en-US" altLang="zh-CN" sz="265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0100" lvl="2" indent="-457200" algn="l">
              <a:buFont typeface="黑体" panose="02010609060101010101" pitchFamily="49" charset="-122"/>
              <a:buChar char="-"/>
            </a:pPr>
            <a:r>
              <a:rPr lang="zh-CN" altLang="en-US" sz="2650" dirty="0">
                <a:latin typeface="黑体" panose="02010609060101010101" pitchFamily="49" charset="-122"/>
                <a:ea typeface="黑体" panose="02010609060101010101" pitchFamily="49" charset="-122"/>
              </a:rPr>
              <a:t>命令行配置方法</a:t>
            </a:r>
            <a:endParaRPr lang="en-US" altLang="zh-CN" sz="265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0100" lvl="2" indent="-457200" algn="l">
              <a:buFont typeface="黑体" panose="02010609060101010101" pitchFamily="49" charset="-122"/>
              <a:buChar char="-"/>
            </a:pPr>
            <a:r>
              <a:rPr lang="zh-CN" altLang="en-US" sz="2650" dirty="0">
                <a:latin typeface="黑体" panose="02010609060101010101" pitchFamily="49" charset="-122"/>
                <a:ea typeface="黑体" panose="02010609060101010101" pitchFamily="49" charset="-122"/>
              </a:rPr>
              <a:t>启动和禁止某个接口</a:t>
            </a:r>
          </a:p>
          <a:p>
            <a:pPr algn="l">
              <a:buFont typeface="Wingdings" panose="05000000000000000000" pitchFamily="2" charset="2"/>
              <a:buChar char="l"/>
            </a:pP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3943-803D-4F42-889F-BA29AAC0B41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912510C-8397-460B-A630-BE6A1E270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3943-803D-4F42-889F-BA29AAC0B418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10" name="直接连接符 13313">
            <a:extLst>
              <a:ext uri="{FF2B5EF4-FFF2-40B4-BE49-F238E27FC236}">
                <a16:creationId xmlns:a16="http://schemas.microsoft.com/office/drawing/2014/main" id="{72F0CB95-B672-45D0-B084-3BA1C5648A8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16344" y="2941799"/>
            <a:ext cx="245114" cy="809690"/>
          </a:xfrm>
          <a:prstGeom prst="line">
            <a:avLst/>
          </a:prstGeom>
          <a:noFill/>
          <a:ln w="50800">
            <a:solidFill>
              <a:srgbClr val="0099CC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1" name="直接连接符 13314">
            <a:extLst>
              <a:ext uri="{FF2B5EF4-FFF2-40B4-BE49-F238E27FC236}">
                <a16:creationId xmlns:a16="http://schemas.microsoft.com/office/drawing/2014/main" id="{82C6CD8B-0379-4497-A8ED-EACABD3720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30749" y="2951325"/>
            <a:ext cx="306315" cy="762000"/>
          </a:xfrm>
          <a:prstGeom prst="line">
            <a:avLst/>
          </a:prstGeom>
          <a:noFill/>
          <a:ln w="50800">
            <a:solidFill>
              <a:srgbClr val="0099CC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2" name="矩形 13316">
            <a:extLst>
              <a:ext uri="{FF2B5EF4-FFF2-40B4-BE49-F238E27FC236}">
                <a16:creationId xmlns:a16="http://schemas.microsoft.com/office/drawing/2014/main" id="{F2D85A7B-E010-4599-8E91-19A54F5E9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436" y="2883062"/>
            <a:ext cx="9604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028700"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28700"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28700"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28700"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28700"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10287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10287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10287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10287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altLang="zh-CN" sz="1600" b="1">
                <a:solidFill>
                  <a:srgbClr val="000000"/>
                </a:solidFill>
                <a:latin typeface="Helvetica" panose="020B0604020202020204" pitchFamily="34" charset="0"/>
              </a:rPr>
              <a:t>172.16.2.2</a:t>
            </a:r>
          </a:p>
        </p:txBody>
      </p:sp>
      <p:sp>
        <p:nvSpPr>
          <p:cNvPr id="13" name="矩形 13317">
            <a:extLst>
              <a:ext uri="{FF2B5EF4-FFF2-40B4-BE49-F238E27FC236}">
                <a16:creationId xmlns:a16="http://schemas.microsoft.com/office/drawing/2014/main" id="{BD47D434-1EA1-44E9-9093-2C15EB0C4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924" y="2273462"/>
            <a:ext cx="41751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028700"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28700"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28700"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28700"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28700"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10287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10287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10287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10287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altLang="zh-CN" sz="1600" b="1">
                <a:solidFill>
                  <a:srgbClr val="000000"/>
                </a:solidFill>
                <a:latin typeface="Helvetica" panose="020B0604020202020204" pitchFamily="34" charset="0"/>
              </a:rPr>
              <a:t>S1/2</a:t>
            </a:r>
          </a:p>
        </p:txBody>
      </p:sp>
      <p:sp>
        <p:nvSpPr>
          <p:cNvPr id="14" name="矩形 13318">
            <a:extLst>
              <a:ext uri="{FF2B5EF4-FFF2-40B4-BE49-F238E27FC236}">
                <a16:creationId xmlns:a16="http://schemas.microsoft.com/office/drawing/2014/main" id="{E8EB31D6-C0D4-423D-9ADC-8829F22A2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911" y="2814800"/>
            <a:ext cx="9604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028700"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28700"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28700"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28700"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28700"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10287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10287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10287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10287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altLang="zh-CN" sz="1600" b="1">
                <a:solidFill>
                  <a:srgbClr val="000000"/>
                </a:solidFill>
                <a:latin typeface="Helvetica" panose="020B0604020202020204" pitchFamily="34" charset="0"/>
              </a:rPr>
              <a:t>172.16.2.1</a:t>
            </a:r>
          </a:p>
        </p:txBody>
      </p:sp>
      <p:pic>
        <p:nvPicPr>
          <p:cNvPr id="15" name="图片 13320" descr="Router">
            <a:extLst>
              <a:ext uri="{FF2B5EF4-FFF2-40B4-BE49-F238E27FC236}">
                <a16:creationId xmlns:a16="http://schemas.microsoft.com/office/drawing/2014/main" id="{D1380BFD-D980-4A0C-BD36-84523DB65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511" y="2346487"/>
            <a:ext cx="10429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3321" descr="Router">
            <a:extLst>
              <a:ext uri="{FF2B5EF4-FFF2-40B4-BE49-F238E27FC236}">
                <a16:creationId xmlns:a16="http://schemas.microsoft.com/office/drawing/2014/main" id="{8526C312-ACD7-4EAF-8041-067DBED9B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249" y="2346487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任意多边形 13324">
            <a:extLst>
              <a:ext uri="{FF2B5EF4-FFF2-40B4-BE49-F238E27FC236}">
                <a16:creationId xmlns:a16="http://schemas.microsoft.com/office/drawing/2014/main" id="{787C6098-4547-4751-815D-E2AA4F71D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2311" y="2633825"/>
            <a:ext cx="1981200" cy="93662"/>
          </a:xfrm>
          <a:custGeom>
            <a:avLst/>
            <a:gdLst>
              <a:gd name="T0" fmla="*/ 0 w 2017"/>
              <a:gd name="T1" fmla="*/ 0 h 97"/>
              <a:gd name="T2" fmla="*/ 1008 w 2017"/>
              <a:gd name="T3" fmla="*/ 0 h 97"/>
              <a:gd name="T4" fmla="*/ 912 w 2017"/>
              <a:gd name="T5" fmla="*/ 96 h 97"/>
              <a:gd name="T6" fmla="*/ 2016 w 2017"/>
              <a:gd name="T7" fmla="*/ 96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17" h="97">
                <a:moveTo>
                  <a:pt x="0" y="0"/>
                </a:moveTo>
                <a:lnTo>
                  <a:pt x="1008" y="0"/>
                </a:lnTo>
                <a:lnTo>
                  <a:pt x="912" y="96"/>
                </a:lnTo>
                <a:lnTo>
                  <a:pt x="2016" y="96"/>
                </a:lnTo>
              </a:path>
            </a:pathLst>
          </a:custGeom>
          <a:noFill/>
          <a:ln w="50800" cap="rnd">
            <a:solidFill>
              <a:srgbClr val="0099CC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8" name="矩形 13325">
            <a:extLst>
              <a:ext uri="{FF2B5EF4-FFF2-40B4-BE49-F238E27FC236}">
                <a16:creationId xmlns:a16="http://schemas.microsoft.com/office/drawing/2014/main" id="{8633C755-F062-4A2B-A8D5-7EA8E6227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4561" y="2363156"/>
            <a:ext cx="4175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028700"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28700"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28700"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28700"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28700"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10287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10287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10287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10287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altLang="zh-CN" sz="1600" b="1" dirty="0">
                <a:solidFill>
                  <a:srgbClr val="000000"/>
                </a:solidFill>
                <a:latin typeface="Helvetica" panose="020B0604020202020204" pitchFamily="34" charset="0"/>
              </a:rPr>
              <a:t>S1/2</a:t>
            </a:r>
          </a:p>
        </p:txBody>
      </p:sp>
      <p:sp>
        <p:nvSpPr>
          <p:cNvPr id="19" name="矩形 13326">
            <a:extLst>
              <a:ext uri="{FF2B5EF4-FFF2-40B4-BE49-F238E27FC236}">
                <a16:creationId xmlns:a16="http://schemas.microsoft.com/office/drawing/2014/main" id="{671C2BA0-6823-4B70-9C2E-8B1F35EFC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699" y="2489362"/>
            <a:ext cx="11858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028700"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28700"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28700"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28700"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28700"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10287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10287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10287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10287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altLang="zh-CN" sz="1600" b="1">
                <a:solidFill>
                  <a:srgbClr val="000000"/>
                </a:solidFill>
                <a:latin typeface="Helvetica" panose="020B0604020202020204" pitchFamily="34" charset="0"/>
              </a:rPr>
              <a:t>192.168.10.1</a:t>
            </a:r>
          </a:p>
        </p:txBody>
      </p:sp>
      <p:sp>
        <p:nvSpPr>
          <p:cNvPr id="20" name="矩形 13327">
            <a:extLst>
              <a:ext uri="{FF2B5EF4-FFF2-40B4-BE49-F238E27FC236}">
                <a16:creationId xmlns:a16="http://schemas.microsoft.com/office/drawing/2014/main" id="{48D419C3-7737-49C2-A907-DF021F3AF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7936" y="2560800"/>
            <a:ext cx="9604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028700"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28700"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28700"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28700"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28700"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10287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10287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10287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10287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altLang="zh-CN" sz="1600" b="1">
                <a:solidFill>
                  <a:srgbClr val="000000"/>
                </a:solidFill>
                <a:latin typeface="Helvetica" panose="020B0604020202020204" pitchFamily="34" charset="0"/>
              </a:rPr>
              <a:t>202.99.8.1</a:t>
            </a:r>
          </a:p>
        </p:txBody>
      </p:sp>
      <p:pic>
        <p:nvPicPr>
          <p:cNvPr id="21" name="图片 13330" descr="PC">
            <a:extLst>
              <a:ext uri="{FF2B5EF4-FFF2-40B4-BE49-F238E27FC236}">
                <a16:creationId xmlns:a16="http://schemas.microsoft.com/office/drawing/2014/main" id="{CA16983D-A65B-4CD8-BF82-A5170B049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479" y="3713325"/>
            <a:ext cx="792163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13331" descr="PC">
            <a:extLst>
              <a:ext uri="{FF2B5EF4-FFF2-40B4-BE49-F238E27FC236}">
                <a16:creationId xmlns:a16="http://schemas.microsoft.com/office/drawing/2014/main" id="{C4FFB26E-8C77-4E58-8FCE-E240A2762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529" y="3713325"/>
            <a:ext cx="792163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 13332">
            <a:extLst>
              <a:ext uri="{FF2B5EF4-FFF2-40B4-BE49-F238E27FC236}">
                <a16:creationId xmlns:a16="http://schemas.microsoft.com/office/drawing/2014/main" id="{15E0E4D6-F801-44E7-A93F-D223E4774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017" y="4289587"/>
            <a:ext cx="11858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028700"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28700"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28700"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28700"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28700"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10287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10287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10287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10287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altLang="zh-CN" sz="1600" b="1" dirty="0">
                <a:solidFill>
                  <a:srgbClr val="000000"/>
                </a:solidFill>
                <a:latin typeface="Helvetica" panose="020B0604020202020204" pitchFamily="34" charset="0"/>
              </a:rPr>
              <a:t>192.168.10.5</a:t>
            </a:r>
          </a:p>
        </p:txBody>
      </p:sp>
      <p:sp>
        <p:nvSpPr>
          <p:cNvPr id="24" name="矩形 13333">
            <a:extLst>
              <a:ext uri="{FF2B5EF4-FFF2-40B4-BE49-F238E27FC236}">
                <a16:creationId xmlns:a16="http://schemas.microsoft.com/office/drawing/2014/main" id="{070B7EC4-1803-4D09-A1B9-FAC02160A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8529" y="4361025"/>
            <a:ext cx="9604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028700"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28700"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28700"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28700"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28700"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10287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10287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10287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10287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514350" algn="l"/>
                <a:tab pos="1028700" algn="l"/>
                <a:tab pos="154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altLang="zh-CN" sz="1600" b="1">
                <a:solidFill>
                  <a:srgbClr val="000000"/>
                </a:solidFill>
                <a:latin typeface="Helvetica" panose="020B0604020202020204" pitchFamily="34" charset="0"/>
              </a:rPr>
              <a:t>202.99.8.3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73521A50-B1CD-4743-8C7A-3CCB57945E70}"/>
              </a:ext>
            </a:extLst>
          </p:cNvPr>
          <p:cNvSpPr/>
          <p:nvPr/>
        </p:nvSpPr>
        <p:spPr>
          <a:xfrm>
            <a:off x="1657309" y="1772541"/>
            <a:ext cx="1240971" cy="273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FF0000"/>
                </a:solidFill>
              </a:rPr>
              <a:t>实验网卡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12FAF9F-8216-4936-8AD1-691BB7DA61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801" y="1199431"/>
            <a:ext cx="3388516" cy="451978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80C159A-65BF-4DF7-B4B4-C6ED02BB3D44}"/>
              </a:ext>
            </a:extLst>
          </p:cNvPr>
          <p:cNvSpPr txBox="1"/>
          <p:nvPr/>
        </p:nvSpPr>
        <p:spPr>
          <a:xfrm>
            <a:off x="1597756" y="4617167"/>
            <a:ext cx="146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等线" panose="02010600030101010101" pitchFamily="2" charset="-122"/>
                <a:ea typeface="等线" panose="02010600030101010101" pitchFamily="2" charset="-122"/>
              </a:rPr>
              <a:t>第一组</a:t>
            </a:r>
            <a:r>
              <a:rPr lang="en-US" altLang="zh-CN" b="1" dirty="0">
                <a:latin typeface="等线" panose="02010600030101010101" pitchFamily="2" charset="-122"/>
                <a:ea typeface="等线" panose="02010600030101010101" pitchFamily="2" charset="-122"/>
              </a:rPr>
              <a:t>PC1</a:t>
            </a:r>
            <a:endParaRPr lang="zh-CN" altLang="en-US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671C371-1B95-479F-980A-1236C01301C7}"/>
              </a:ext>
            </a:extLst>
          </p:cNvPr>
          <p:cNvSpPr txBox="1"/>
          <p:nvPr/>
        </p:nvSpPr>
        <p:spPr>
          <a:xfrm>
            <a:off x="5545755" y="4615025"/>
            <a:ext cx="146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等线" panose="02010600030101010101" pitchFamily="2" charset="-122"/>
                <a:ea typeface="等线" panose="02010600030101010101" pitchFamily="2" charset="-122"/>
              </a:rPr>
              <a:t>第一组</a:t>
            </a:r>
            <a:r>
              <a:rPr lang="en-US" altLang="zh-CN" b="1" dirty="0">
                <a:latin typeface="等线" panose="02010600030101010101" pitchFamily="2" charset="-122"/>
                <a:ea typeface="等线" panose="02010600030101010101" pitchFamily="2" charset="-122"/>
              </a:rPr>
              <a:t>PC2</a:t>
            </a:r>
            <a:endParaRPr lang="zh-CN" altLang="en-US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1502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4097"/>
          <p:cNvSpPr>
            <a:spLocks noGrp="1" noChangeArrowheads="1"/>
          </p:cNvSpPr>
          <p:nvPr>
            <p:ph type="ctrTitle"/>
          </p:nvPr>
        </p:nvSpPr>
        <p:spPr>
          <a:xfrm>
            <a:off x="2279650" y="188913"/>
            <a:ext cx="7772400" cy="1470025"/>
          </a:xfrm>
        </p:spPr>
        <p:txBody>
          <a:bodyPr anchor="ctr"/>
          <a:lstStyle/>
          <a:p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本章内容</a:t>
            </a:r>
          </a:p>
        </p:txBody>
      </p:sp>
      <p:sp>
        <p:nvSpPr>
          <p:cNvPr id="15363" name="副标题 4098"/>
          <p:cNvSpPr>
            <a:spLocks noGrp="1" noChangeArrowheads="1"/>
          </p:cNvSpPr>
          <p:nvPr>
            <p:ph type="subTitle" idx="1"/>
          </p:nvPr>
        </p:nvSpPr>
        <p:spPr>
          <a:xfrm>
            <a:off x="2135188" y="1412875"/>
            <a:ext cx="8432144" cy="5111750"/>
          </a:xfrm>
        </p:spPr>
        <p:txBody>
          <a:bodyPr>
            <a:normAutofit lnSpcReduction="10000"/>
          </a:bodyPr>
          <a:lstStyle/>
          <a:p>
            <a:pPr algn="l">
              <a:buFont typeface="Wingdings" panose="05000000000000000000" pitchFamily="2" charset="2"/>
              <a:buChar char="l"/>
            </a:pPr>
            <a:r>
              <a:rPr lang="zh-CN" altLang="en-US" sz="3200" b="1" dirty="0">
                <a:solidFill>
                  <a:schemeClr val="bg2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网络工程实验室</a:t>
            </a:r>
          </a:p>
          <a:p>
            <a:pPr marL="800100" lvl="2" indent="-457200" algn="l">
              <a:buFont typeface="黑体" panose="02010609060101010101" pitchFamily="49" charset="-122"/>
              <a:buChar char="-"/>
            </a:pPr>
            <a:r>
              <a:rPr lang="zh-CN" altLang="en-US" sz="2650" dirty="0">
                <a:solidFill>
                  <a:schemeClr val="bg2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实验室布局和布线图</a:t>
            </a:r>
          </a:p>
          <a:p>
            <a:pPr marL="800100" lvl="2" indent="-457200" algn="l">
              <a:buFont typeface="黑体" panose="02010609060101010101" pitchFamily="49" charset="-122"/>
              <a:buChar char="-"/>
            </a:pPr>
            <a:r>
              <a:rPr lang="zh-CN" altLang="en-US" sz="2650" dirty="0">
                <a:solidFill>
                  <a:schemeClr val="bg2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实验台布局和布线图</a:t>
            </a:r>
            <a:endParaRPr lang="en-US" altLang="zh-CN" sz="2650" dirty="0">
              <a:solidFill>
                <a:schemeClr val="bg2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0100" lvl="2" indent="-457200" algn="l">
              <a:buFont typeface="黑体" panose="02010609060101010101" pitchFamily="49" charset="-122"/>
              <a:buChar char="-"/>
            </a:pPr>
            <a:r>
              <a:rPr lang="zh-CN" altLang="en-US" sz="2650" dirty="0">
                <a:solidFill>
                  <a:schemeClr val="bg2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实验室拓扑图</a:t>
            </a:r>
            <a:endParaRPr lang="en-US" altLang="zh-CN" sz="2650" dirty="0">
              <a:solidFill>
                <a:schemeClr val="bg2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0100" lvl="2" indent="-457200" algn="l">
              <a:buFont typeface="黑体" panose="02010609060101010101" pitchFamily="49" charset="-122"/>
              <a:buChar char="-"/>
            </a:pPr>
            <a:r>
              <a:rPr lang="zh-CN" altLang="en-US" sz="2650" dirty="0">
                <a:solidFill>
                  <a:schemeClr val="bg2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实验室的IP分配</a:t>
            </a:r>
          </a:p>
          <a:p>
            <a:pPr algn="l">
              <a:buFont typeface="Wingdings" panose="05000000000000000000" pitchFamily="2" charset="2"/>
              <a:buChar char="l"/>
            </a:pPr>
            <a:r>
              <a:rPr lang="zh-CN" altLang="en-US" sz="3200" b="1" dirty="0">
                <a:solidFill>
                  <a:schemeClr val="bg2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机架控制与管理服务器RCMS配置及使用方法</a:t>
            </a:r>
            <a:endParaRPr lang="en-US" altLang="zh-CN" sz="3200" b="1" dirty="0">
              <a:solidFill>
                <a:schemeClr val="bg2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buFont typeface="Wingdings" panose="05000000000000000000" pitchFamily="2" charset="2"/>
              <a:buChar char="l"/>
            </a:pPr>
            <a:r>
              <a:rPr lang="zh-CN" altLang="en-US" sz="3200" b="1" dirty="0">
                <a:solidFill>
                  <a:schemeClr val="bg2">
                    <a:lumMod val="75000"/>
                  </a:schemeClr>
                </a:solidFill>
                <a:latin typeface="黑体" panose="02010609060101010101" pitchFamily="49" charset="-122"/>
              </a:rPr>
              <a:t>实验室设备插线和基本环境熟悉与确认</a:t>
            </a:r>
            <a:endParaRPr lang="en-US" altLang="zh-CN" sz="3200" b="1" dirty="0">
              <a:solidFill>
                <a:schemeClr val="bg2">
                  <a:lumMod val="75000"/>
                </a:schemeClr>
              </a:solidFill>
              <a:latin typeface="黑体" panose="02010609060101010101" pitchFamily="49" charset="-122"/>
            </a:endParaRPr>
          </a:p>
          <a:p>
            <a:pPr algn="l">
              <a:buFont typeface="Wingdings" panose="05000000000000000000" pitchFamily="2" charset="2"/>
              <a:buChar char="l"/>
            </a:pP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实验设备基本配置方法</a:t>
            </a:r>
            <a:endParaRPr lang="en-US" altLang="zh-CN" sz="32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0100" lvl="2" indent="-457200" algn="l">
              <a:buFont typeface="黑体" panose="02010609060101010101" pitchFamily="49" charset="-122"/>
              <a:buChar char="-"/>
            </a:pPr>
            <a:r>
              <a:rPr lang="zh-CN" altLang="en-US" sz="265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设备连接</a:t>
            </a:r>
            <a:r>
              <a:rPr lang="zh-CN" altLang="en-US" sz="2650" dirty="0">
                <a:solidFill>
                  <a:srgbClr val="C00000"/>
                </a:solidFill>
                <a:latin typeface="黑体" panose="02010609060101010101" pitchFamily="49" charset="-122"/>
                <a:sym typeface="+mn-ea"/>
              </a:rPr>
              <a:t>登录</a:t>
            </a:r>
            <a:endParaRPr lang="zh-CN" altLang="en-US" sz="265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0100" lvl="2" indent="-457200" algn="l">
              <a:buFont typeface="黑体" panose="02010609060101010101" pitchFamily="49" charset="-122"/>
              <a:buChar char="-"/>
            </a:pPr>
            <a:r>
              <a:rPr lang="zh-CN" altLang="en-US" sz="265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命令行配置方法</a:t>
            </a:r>
            <a:endParaRPr lang="en-US" altLang="zh-CN" sz="265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0100" lvl="2" indent="-457200" algn="l">
              <a:buFont typeface="黑体" panose="02010609060101010101" pitchFamily="49" charset="-122"/>
              <a:buChar char="-"/>
            </a:pPr>
            <a:r>
              <a:rPr lang="zh-CN" altLang="en-US" sz="265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启动和禁止某个接口</a:t>
            </a:r>
          </a:p>
          <a:p>
            <a:pPr algn="l">
              <a:buFont typeface="Wingdings" panose="05000000000000000000" pitchFamily="2" charset="2"/>
              <a:buChar char="l"/>
            </a:pP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3943-803D-4F42-889F-BA29AAC0B418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5361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077595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交换机、路由器登录连接</a:t>
            </a:r>
          </a:p>
        </p:txBody>
      </p:sp>
      <p:sp>
        <p:nvSpPr>
          <p:cNvPr id="25603" name="矩形 15362"/>
          <p:cNvSpPr>
            <a:spLocks noChangeArrowheads="1"/>
          </p:cNvSpPr>
          <p:nvPr/>
        </p:nvSpPr>
        <p:spPr bwMode="auto">
          <a:xfrm>
            <a:off x="974090" y="1522730"/>
            <a:ext cx="10560050" cy="466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buClrTx/>
              <a:buSzTx/>
              <a:buFont typeface="Wingdings" panose="05000000000000000000" pitchFamily="2" charset="2"/>
              <a:buChar char="l"/>
            </a:pPr>
            <a:r>
              <a:rPr lang="zh-CN" altLang="en-US" dirty="0"/>
              <a:t> 我们的设备要用</a:t>
            </a:r>
            <a:r>
              <a:rPr lang="en-US" altLang="zh-CN" dirty="0"/>
              <a:t>telnet</a:t>
            </a:r>
            <a:r>
              <a:rPr lang="zh-CN" altLang="en-US" dirty="0"/>
              <a:t>或</a:t>
            </a:r>
            <a:r>
              <a:rPr lang="en-US" altLang="zh-CN" dirty="0"/>
              <a:t>SSH</a:t>
            </a:r>
            <a:r>
              <a:rPr lang="zh-CN" altLang="en-US" dirty="0"/>
              <a:t>连接登录</a:t>
            </a:r>
            <a:r>
              <a:rPr lang="en-US" altLang="zh-CN" dirty="0"/>
              <a:t> </a:t>
            </a:r>
            <a:r>
              <a:rPr lang="zh-CN" altLang="en-US" dirty="0"/>
              <a:t>，因此须先安装SecureCRT或telnet 客户端</a:t>
            </a:r>
          </a:p>
          <a:p>
            <a:pPr marL="457200" lvl="1" indent="0">
              <a:buNone/>
            </a:pPr>
            <a:r>
              <a:rPr lang="zh-CN" altLang="en-US" sz="2400" dirty="0"/>
              <a:t>每台</a:t>
            </a:r>
            <a:r>
              <a:rPr lang="en-US" altLang="zh-CN" sz="2400" dirty="0"/>
              <a:t>PC</a:t>
            </a:r>
            <a:r>
              <a:rPr lang="zh-CN" altLang="en-US" sz="2400" dirty="0"/>
              <a:t>都装有</a:t>
            </a:r>
            <a:r>
              <a:rPr lang="en-US" altLang="zh-CN" sz="2400" dirty="0" err="1"/>
              <a:t>SecureCRT</a:t>
            </a:r>
            <a:r>
              <a:rPr lang="zh-CN" altLang="en-US" sz="2400" dirty="0"/>
              <a:t>和</a:t>
            </a:r>
            <a:r>
              <a:rPr lang="en-US" altLang="zh-CN" sz="2400" dirty="0"/>
              <a:t>MobaXterm_Personal_22.1</a:t>
            </a:r>
            <a:endParaRPr lang="zh-CN" altLang="en-US" dirty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dirty="0"/>
              <a:t> 登录设备，进入用户</a:t>
            </a:r>
            <a:r>
              <a:rPr lang="en-US" altLang="zh-CN" dirty="0"/>
              <a:t>VIEW </a:t>
            </a:r>
            <a:r>
              <a:rPr lang="en-US" altLang="zh-CN" dirty="0">
                <a:solidFill>
                  <a:srgbClr val="FF0000"/>
                </a:solidFill>
              </a:rPr>
              <a:t>&lt; &gt;</a:t>
            </a:r>
            <a:endParaRPr lang="zh-CN" altLang="en-US" dirty="0">
              <a:solidFill>
                <a:srgbClr val="FF0000"/>
              </a:solidFill>
            </a:endParaRPr>
          </a:p>
          <a:p>
            <a:pPr marL="914400" lvl="2" algn="l">
              <a:buClrTx/>
              <a:buSzTx/>
              <a:buFontTx/>
              <a:buNone/>
            </a:pPr>
            <a:r>
              <a:rPr lang="zh-CN" altLang="en-US" sz="2055" dirty="0"/>
              <a:t>telnet 各设备管理</a:t>
            </a:r>
            <a:r>
              <a:rPr lang="en-US" altLang="zh-CN" sz="2055" dirty="0"/>
              <a:t>IP </a:t>
            </a:r>
            <a:r>
              <a:rPr lang="zh-CN" altLang="en-US" sz="2055" dirty="0"/>
              <a:t>172.16.X.20* </a:t>
            </a:r>
            <a:r>
              <a:rPr lang="en-US" altLang="zh-CN" sz="2055" dirty="0"/>
              <a:t> </a:t>
            </a:r>
            <a:r>
              <a:rPr lang="zh-CN" altLang="en-US" sz="2055" dirty="0">
                <a:solidFill>
                  <a:srgbClr val="FF0000"/>
                </a:solidFill>
              </a:rPr>
              <a:t>（X为小组号：1~27，*为</a:t>
            </a:r>
            <a:r>
              <a:rPr lang="zh-CN" altLang="en-US" sz="2055" dirty="0">
                <a:solidFill>
                  <a:srgbClr val="FF0000"/>
                </a:solidFill>
                <a:sym typeface="+mn-ea"/>
              </a:rPr>
              <a:t>设备号</a:t>
            </a:r>
            <a:r>
              <a:rPr lang="zh-CN" altLang="en-US" sz="2055" dirty="0">
                <a:solidFill>
                  <a:srgbClr val="FF0000"/>
                </a:solidFill>
              </a:rPr>
              <a:t>1~4）</a:t>
            </a:r>
            <a:endParaRPr lang="zh-CN" altLang="en-US" sz="2055" dirty="0"/>
          </a:p>
          <a:p>
            <a:pPr marL="914400" lvl="2" algn="l">
              <a:buClrTx/>
              <a:buSzTx/>
              <a:buFontTx/>
              <a:buNone/>
            </a:pPr>
            <a:r>
              <a:rPr lang="zh-CN" altLang="en-US" sz="2055" dirty="0"/>
              <a:t>如：telnet 172.16.</a:t>
            </a:r>
            <a:r>
              <a:rPr lang="en-US" altLang="zh-CN" sz="2055" dirty="0"/>
              <a:t>2</a:t>
            </a:r>
            <a:r>
              <a:rPr lang="zh-CN" altLang="en-US" sz="2055" dirty="0"/>
              <a:t>.20</a:t>
            </a:r>
            <a:r>
              <a:rPr lang="en-US" altLang="zh-CN" sz="2055" dirty="0"/>
              <a:t>1</a:t>
            </a:r>
            <a:r>
              <a:rPr lang="zh-CN" altLang="en-US" sz="2055" dirty="0"/>
              <a:t> 连接第</a:t>
            </a:r>
            <a:r>
              <a:rPr lang="en-US" altLang="zh-CN" sz="2055" dirty="0"/>
              <a:t>2</a:t>
            </a:r>
            <a:r>
              <a:rPr lang="zh-CN" altLang="en-US" sz="2055" dirty="0"/>
              <a:t>组交换机</a:t>
            </a:r>
            <a:r>
              <a:rPr lang="en-US" altLang="zh-CN" sz="2055" dirty="0"/>
              <a:t>1</a:t>
            </a:r>
            <a:endParaRPr lang="zh-CN" altLang="en-US" sz="2055" dirty="0"/>
          </a:p>
          <a:p>
            <a:pPr marL="914400" lvl="2" algn="l">
              <a:buClrTx/>
              <a:buSzTx/>
              <a:buFontTx/>
              <a:buNone/>
            </a:pPr>
            <a:r>
              <a:rPr lang="zh-CN" altLang="en-US" sz="2055" dirty="0"/>
              <a:t>username:</a:t>
            </a:r>
            <a:r>
              <a:rPr lang="zh-CN" altLang="en-US" sz="2055" dirty="0">
                <a:solidFill>
                  <a:srgbClr val="FF0000"/>
                </a:solidFill>
              </a:rPr>
              <a:t>user</a:t>
            </a:r>
            <a:endParaRPr lang="zh-CN" altLang="en-US" sz="2055" dirty="0"/>
          </a:p>
          <a:p>
            <a:pPr marL="914400" lvl="2" algn="l">
              <a:buClrTx/>
              <a:buSzTx/>
              <a:buFontTx/>
              <a:buNone/>
            </a:pPr>
            <a:r>
              <a:rPr lang="zh-CN" altLang="en-US" sz="2055" dirty="0"/>
              <a:t>Password: </a:t>
            </a:r>
            <a:r>
              <a:rPr lang="zh-CN" altLang="en-US" sz="2055" dirty="0">
                <a:solidFill>
                  <a:srgbClr val="FF0000"/>
                </a:solidFill>
              </a:rPr>
              <a:t>b402b402</a:t>
            </a:r>
            <a:r>
              <a:rPr lang="zh-CN" altLang="en-US" sz="2055" dirty="0"/>
              <a:t> （密码没有回显） </a:t>
            </a:r>
            <a:endParaRPr lang="zh-CN" altLang="en-US" b="1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dirty="0"/>
              <a:t> 进入系统配置</a:t>
            </a:r>
            <a:r>
              <a:rPr lang="en-US" altLang="zh-CN" dirty="0"/>
              <a:t>VIEW </a:t>
            </a:r>
            <a:r>
              <a:rPr lang="en-US" altLang="zh-CN" dirty="0">
                <a:solidFill>
                  <a:srgbClr val="FF0000"/>
                </a:solidFill>
              </a:rPr>
              <a:t>[ ]</a:t>
            </a:r>
            <a:endParaRPr lang="zh-CN" altLang="en-US" dirty="0"/>
          </a:p>
          <a:p>
            <a:pPr marL="457200" lvl="1" algn="l">
              <a:buClrTx/>
              <a:buSzTx/>
              <a:buFontTx/>
              <a:buNone/>
            </a:pPr>
            <a:r>
              <a:rPr lang="zh-CN" altLang="en-US" sz="2400" dirty="0"/>
              <a:t> 	</a:t>
            </a:r>
            <a:r>
              <a:rPr lang="en-US" altLang="zh-CN" sz="2400" dirty="0"/>
              <a:t>  </a:t>
            </a:r>
            <a:r>
              <a:rPr lang="zh-CN" altLang="en-US" sz="2400" dirty="0"/>
              <a:t>system-view 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3943-803D-4F42-889F-BA29AAC0B418}" type="slidenum">
              <a:rPr lang="zh-CN" altLang="en-US" smtClean="0"/>
              <a:t>22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510" y="4079875"/>
            <a:ext cx="5397500" cy="247396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10256520" y="4298950"/>
            <a:ext cx="1275080" cy="5080"/>
          </a:xfrm>
          <a:prstGeom prst="line">
            <a:avLst/>
          </a:prstGeom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811010" y="5530850"/>
            <a:ext cx="939800" cy="5080"/>
          </a:xfrm>
          <a:prstGeom prst="line">
            <a:avLst/>
          </a:prstGeom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7136130" y="6256020"/>
            <a:ext cx="1275080" cy="5080"/>
          </a:xfrm>
          <a:prstGeom prst="line">
            <a:avLst/>
          </a:prstGeom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985135" y="6185535"/>
            <a:ext cx="3642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3366FF"/>
                </a:solidFill>
              </a:rPr>
              <a:t>使用</a:t>
            </a:r>
            <a:r>
              <a:rPr lang="en-US" altLang="zh-CN" dirty="0">
                <a:solidFill>
                  <a:srgbClr val="3366FF"/>
                </a:solidFill>
                <a:sym typeface="+mn-ea"/>
              </a:rPr>
              <a:t>MobaXterm</a:t>
            </a:r>
            <a:r>
              <a:rPr lang="zh-CN" altLang="en-US">
                <a:solidFill>
                  <a:srgbClr val="3366FF"/>
                </a:solidFill>
              </a:rPr>
              <a:t>登录</a:t>
            </a:r>
            <a:r>
              <a:rPr lang="zh-CN" altLang="en-US">
                <a:solidFill>
                  <a:srgbClr val="3366FF"/>
                </a:solidFill>
                <a:sym typeface="+mn-ea"/>
              </a:rPr>
              <a:t>设备</a:t>
            </a:r>
            <a:r>
              <a:rPr lang="zh-CN" altLang="en-US">
                <a:solidFill>
                  <a:srgbClr val="3366FF"/>
                </a:solidFill>
              </a:rPr>
              <a:t>过程实例：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36950" y="365125"/>
            <a:ext cx="4950460" cy="1325880"/>
          </a:xfrm>
        </p:spPr>
        <p:txBody>
          <a:bodyPr/>
          <a:lstStyle/>
          <a:p>
            <a:r>
              <a:rPr lang="zh-CN" altLang="en-US"/>
              <a:t>设备连接登录步骤</a:t>
            </a: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375" y="459105"/>
            <a:ext cx="1066800" cy="10287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3943-803D-4F42-889F-BA29AAC0B418}" type="slidenum">
              <a:rPr lang="zh-CN" altLang="en-US" smtClean="0"/>
              <a:t>23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5" y="1691005"/>
            <a:ext cx="6338570" cy="37865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610" y="2250440"/>
            <a:ext cx="5479415" cy="447040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590040" y="988695"/>
            <a:ext cx="241935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1</a:t>
            </a:r>
          </a:p>
        </p:txBody>
      </p:sp>
      <p:sp>
        <p:nvSpPr>
          <p:cNvPr id="9" name="椭圆 8"/>
          <p:cNvSpPr/>
          <p:nvPr/>
        </p:nvSpPr>
        <p:spPr>
          <a:xfrm>
            <a:off x="3850640" y="3383915"/>
            <a:ext cx="241935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2</a:t>
            </a:r>
          </a:p>
        </p:txBody>
      </p:sp>
      <p:sp>
        <p:nvSpPr>
          <p:cNvPr id="10" name="椭圆 9"/>
          <p:cNvSpPr/>
          <p:nvPr/>
        </p:nvSpPr>
        <p:spPr>
          <a:xfrm>
            <a:off x="9409430" y="4702810"/>
            <a:ext cx="241935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3</a:t>
            </a:r>
          </a:p>
        </p:txBody>
      </p:sp>
      <p:sp>
        <p:nvSpPr>
          <p:cNvPr id="11" name="椭圆 10"/>
          <p:cNvSpPr/>
          <p:nvPr/>
        </p:nvSpPr>
        <p:spPr>
          <a:xfrm>
            <a:off x="7214235" y="5685790"/>
            <a:ext cx="241935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4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6385"/>
          <p:cNvSpPr>
            <a:spLocks noGrp="1" noChangeArrowheads="1"/>
          </p:cNvSpPr>
          <p:nvPr>
            <p:ph type="title"/>
          </p:nvPr>
        </p:nvSpPr>
        <p:spPr>
          <a:xfrm>
            <a:off x="1847850" y="549275"/>
            <a:ext cx="8229600" cy="6096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实验设备配置</a:t>
            </a:r>
            <a:r>
              <a:rPr lang="en-US" altLang="zh-CN" b="1" dirty="0">
                <a:solidFill>
                  <a:schemeClr val="tx1"/>
                </a:solidFill>
              </a:rPr>
              <a:t>VIEW</a:t>
            </a:r>
          </a:p>
        </p:txBody>
      </p:sp>
      <p:sp>
        <p:nvSpPr>
          <p:cNvPr id="26627" name="文本占位符 16386"/>
          <p:cNvSpPr>
            <a:spLocks noGrp="1" noChangeArrowheads="1"/>
          </p:cNvSpPr>
          <p:nvPr>
            <p:ph idx="1"/>
          </p:nvPr>
        </p:nvSpPr>
        <p:spPr>
          <a:xfrm>
            <a:off x="970915" y="1454785"/>
            <a:ext cx="10462260" cy="51149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dirty="0">
                <a:latin typeface="Times New Roman" panose="02020603050405020304" pitchFamily="18" charset="0"/>
              </a:rPr>
              <a:t>设备登录完成后进入的是普通用户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</a:rPr>
              <a:t>user view</a:t>
            </a:r>
            <a:r>
              <a:rPr lang="zh-CN" altLang="en-US" dirty="0">
                <a:latin typeface="Times New Roman" panose="02020603050405020304" pitchFamily="18" charset="0"/>
              </a:rPr>
              <a:t>：</a:t>
            </a:r>
            <a:r>
              <a:rPr lang="en-US" altLang="zh-CN" b="1" dirty="0">
                <a:highlight>
                  <a:srgbClr val="FFFF00"/>
                </a:highlight>
                <a:latin typeface="Times New Roman" panose="02020603050405020304" pitchFamily="18" charset="0"/>
              </a:rPr>
              <a:t>&lt;&gt;</a:t>
            </a:r>
            <a:r>
              <a:rPr lang="en-US" altLang="zh-CN" dirty="0"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altLang="zh-CN" dirty="0"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dirty="0">
                <a:latin typeface="Times New Roman" panose="02020603050405020304" pitchFamily="18" charset="0"/>
              </a:rPr>
              <a:t>   </a:t>
            </a:r>
            <a:r>
              <a:rPr lang="zh-CN" altLang="en-US" dirty="0">
                <a:latin typeface="Times New Roman" panose="02020603050405020304" pitchFamily="18" charset="0"/>
              </a:rPr>
              <a:t>在该</a:t>
            </a:r>
            <a:r>
              <a:rPr lang="en-US" altLang="zh-CN" dirty="0">
                <a:latin typeface="Times New Roman" panose="02020603050405020304" pitchFamily="18" charset="0"/>
              </a:rPr>
              <a:t>view</a:t>
            </a:r>
            <a:r>
              <a:rPr lang="zh-CN" altLang="en-US" dirty="0">
                <a:latin typeface="Times New Roman" panose="02020603050405020304" pitchFamily="18" charset="0"/>
              </a:rPr>
              <a:t>中进行基本测试、显示系统信息 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</a:rPr>
              <a:t>system view</a:t>
            </a:r>
            <a:r>
              <a:rPr lang="zh-CN" altLang="en-US" dirty="0">
                <a:latin typeface="Times New Roman" panose="02020603050405020304" pitchFamily="18" charset="0"/>
              </a:rPr>
              <a:t>：</a:t>
            </a:r>
            <a:r>
              <a:rPr lang="en-US" altLang="zh-CN" b="1" dirty="0">
                <a:highlight>
                  <a:srgbClr val="FFFF00"/>
                </a:highlight>
                <a:latin typeface="Times New Roman" panose="02020603050405020304" pitchFamily="18" charset="0"/>
              </a:rPr>
              <a:t>[]</a:t>
            </a:r>
          </a:p>
          <a:p>
            <a:pPr>
              <a:lnSpc>
                <a:spcPct val="90000"/>
              </a:lnSpc>
            </a:pPr>
            <a:endParaRPr lang="en-US" altLang="zh-CN" b="1" dirty="0"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altLang="zh-CN" dirty="0"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dirty="0">
                <a:latin typeface="Times New Roman" panose="02020603050405020304" pitchFamily="18" charset="0"/>
              </a:rPr>
              <a:t>   </a:t>
            </a:r>
            <a:r>
              <a:rPr lang="zh-CN" altLang="en-US" dirty="0">
                <a:latin typeface="Times New Roman" panose="02020603050405020304" pitchFamily="18" charset="0"/>
              </a:rPr>
              <a:t>在使用该</a:t>
            </a:r>
            <a:r>
              <a:rPr lang="en-US" altLang="zh-CN" dirty="0">
                <a:latin typeface="Times New Roman" panose="02020603050405020304" pitchFamily="18" charset="0"/>
              </a:rPr>
              <a:t>view</a:t>
            </a:r>
            <a:r>
              <a:rPr lang="zh-CN" altLang="en-US" dirty="0">
                <a:latin typeface="Times New Roman" panose="02020603050405020304" pitchFamily="18" charset="0"/>
              </a:rPr>
              <a:t>的命令来配置影响整个设备的全局参数</a:t>
            </a:r>
          </a:p>
          <a:p>
            <a:pPr>
              <a:lnSpc>
                <a:spcPct val="90000"/>
              </a:lnSpc>
            </a:pPr>
            <a:r>
              <a:rPr lang="zh-CN" altLang="en-US" dirty="0">
                <a:latin typeface="Times New Roman" panose="02020603050405020304" pitchFamily="18" charset="0"/>
                <a:sym typeface="Arial" panose="020B0604020202020204" pitchFamily="34" charset="0"/>
              </a:rPr>
              <a:t>不同的</a:t>
            </a:r>
            <a:r>
              <a:rPr lang="en-US" altLang="zh-CN" dirty="0">
                <a:sym typeface="+mn-ea"/>
              </a:rPr>
              <a:t>VIEW</a:t>
            </a:r>
            <a:r>
              <a:rPr lang="zh-CN" altLang="en-US" dirty="0">
                <a:latin typeface="Times New Roman" panose="02020603050405020304" pitchFamily="18" charset="0"/>
                <a:sym typeface="Arial" panose="020B0604020202020204" pitchFamily="34" charset="0"/>
              </a:rPr>
              <a:t>对应不同的命令集，只有进入了相关的</a:t>
            </a:r>
            <a:r>
              <a:rPr lang="en-US" altLang="zh-CN" dirty="0">
                <a:sym typeface="+mn-ea"/>
              </a:rPr>
              <a:t>VIEW</a:t>
            </a:r>
            <a:r>
              <a:rPr lang="zh-CN" altLang="en-US" dirty="0">
                <a:latin typeface="Times New Roman" panose="02020603050405020304" pitchFamily="18" charset="0"/>
                <a:sym typeface="Arial" panose="020B0604020202020204" pitchFamily="34" charset="0"/>
              </a:rPr>
              <a:t>后才可以执行相应的配置命令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3943-803D-4F42-889F-BA29AAC0B418}" type="slidenum">
              <a:rPr lang="zh-CN" altLang="en-US" smtClean="0"/>
              <a:t>24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1988820"/>
            <a:ext cx="1844040" cy="381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100" y="3510280"/>
            <a:ext cx="5600700" cy="70104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740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实验设备基本配置</a:t>
            </a:r>
          </a:p>
        </p:txBody>
      </p:sp>
      <p:sp>
        <p:nvSpPr>
          <p:cNvPr id="27651" name="文本占位符 17410"/>
          <p:cNvSpPr>
            <a:spLocks noGrp="1" noChangeArrowheads="1"/>
          </p:cNvSpPr>
          <p:nvPr>
            <p:ph idx="1"/>
          </p:nvPr>
        </p:nvSpPr>
        <p:spPr>
          <a:xfrm>
            <a:off x="1344930" y="1814830"/>
            <a:ext cx="9646920" cy="4724400"/>
          </a:xfrm>
        </p:spPr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</a:rPr>
              <a:t>子</a:t>
            </a:r>
            <a:r>
              <a:rPr lang="en-US" altLang="zh-CN" dirty="0">
                <a:latin typeface="Times New Roman" panose="02020603050405020304" pitchFamily="18" charset="0"/>
              </a:rPr>
              <a:t>view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lvl="1"/>
            <a:r>
              <a:rPr lang="zh-CN" altLang="en-US" dirty="0">
                <a:latin typeface="Times New Roman" panose="02020603050405020304" pitchFamily="18" charset="0"/>
              </a:rPr>
              <a:t>线路配置</a:t>
            </a:r>
            <a:r>
              <a:rPr lang="en-US" altLang="zh-CN" dirty="0">
                <a:sym typeface="+mn-ea"/>
              </a:rPr>
              <a:t>view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</a:rPr>
              <a:t>[</a:t>
            </a:r>
            <a:r>
              <a:rPr lang="en-US" altLang="zh-CN" b="1" dirty="0">
                <a:highlight>
                  <a:srgbClr val="FFFF00"/>
                </a:highlight>
                <a:latin typeface="Times New Roman" panose="02020603050405020304" pitchFamily="18" charset="0"/>
              </a:rPr>
              <a:t>R2-ui-vty0]</a:t>
            </a:r>
          </a:p>
          <a:p>
            <a:pPr>
              <a:buFontTx/>
              <a:buNone/>
            </a:pPr>
            <a:r>
              <a:rPr lang="zh-CN" altLang="en-US" dirty="0">
                <a:latin typeface="Times New Roman" panose="02020603050405020304" pitchFamily="18" charset="0"/>
              </a:rPr>
              <a:t>       配置路由器的线路参数</a:t>
            </a:r>
          </a:p>
          <a:p>
            <a:pPr lvl="1"/>
            <a:r>
              <a:rPr lang="zh-CN" altLang="en-US" dirty="0">
                <a:latin typeface="Times New Roman" panose="02020603050405020304" pitchFamily="18" charset="0"/>
              </a:rPr>
              <a:t>接口配置</a:t>
            </a:r>
            <a:r>
              <a:rPr lang="en-US" altLang="zh-CN" dirty="0">
                <a:sym typeface="+mn-ea"/>
              </a:rPr>
              <a:t>view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lvl="1">
              <a:buFontTx/>
              <a:buNone/>
            </a:pPr>
            <a:r>
              <a:rPr lang="zh-CN" altLang="en-US" dirty="0">
                <a:latin typeface="Times New Roman" panose="02020603050405020304" pitchFamily="18" charset="0"/>
              </a:rPr>
              <a:t>   [</a:t>
            </a:r>
            <a:r>
              <a:rPr lang="zh-CN" altLang="en-US" dirty="0">
                <a:highlight>
                  <a:srgbClr val="FFFF00"/>
                </a:highlight>
                <a:latin typeface="Times New Roman" panose="02020603050405020304" pitchFamily="18" charset="0"/>
              </a:rPr>
              <a:t>R2-GigabitEthernet0/0/1</a:t>
            </a:r>
            <a:r>
              <a:rPr lang="zh-CN" altLang="en-US" dirty="0">
                <a:latin typeface="Times New Roman" panose="02020603050405020304" pitchFamily="18" charset="0"/>
              </a:rPr>
              <a:t>]</a:t>
            </a:r>
            <a:endParaRPr lang="zh-CN" altLang="en-US" b="1" dirty="0"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pPr lvl="1">
              <a:buFontTx/>
              <a:buNone/>
            </a:pPr>
            <a:r>
              <a:rPr lang="zh-CN" altLang="en-US" dirty="0">
                <a:latin typeface="Times New Roman" panose="02020603050405020304" pitchFamily="18" charset="0"/>
              </a:rPr>
              <a:t>   配置</a:t>
            </a:r>
            <a:r>
              <a:rPr lang="zh-CN" altLang="en-US" dirty="0">
                <a:sym typeface="+mn-ea"/>
              </a:rPr>
              <a:t>路由器</a:t>
            </a:r>
            <a:r>
              <a:rPr lang="zh-CN" altLang="en-US" dirty="0">
                <a:latin typeface="Times New Roman" panose="02020603050405020304" pitchFamily="18" charset="0"/>
              </a:rPr>
              <a:t>的接口参数</a:t>
            </a: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3943-803D-4F42-889F-BA29AAC0B418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84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实验设备基本配置</a:t>
            </a:r>
          </a:p>
        </p:txBody>
      </p:sp>
      <p:sp>
        <p:nvSpPr>
          <p:cNvPr id="28675" name="文本占位符 18434"/>
          <p:cNvSpPr>
            <a:spLocks noGrp="1" noChangeArrowheads="1"/>
          </p:cNvSpPr>
          <p:nvPr>
            <p:ph idx="1"/>
          </p:nvPr>
        </p:nvSpPr>
        <p:spPr>
          <a:xfrm>
            <a:off x="1285240" y="1768475"/>
            <a:ext cx="9863455" cy="472440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zh-CN" altLang="en-US" dirty="0">
                <a:latin typeface="Times New Roman" panose="02020603050405020304" pitchFamily="18" charset="0"/>
              </a:rPr>
              <a:t>设备命名</a:t>
            </a:r>
          </a:p>
          <a:p>
            <a:r>
              <a:rPr lang="zh-CN" altLang="en-US" dirty="0">
                <a:latin typeface="Times New Roman" panose="02020603050405020304" pitchFamily="18" charset="0"/>
              </a:rPr>
              <a:t>设备名称</a:t>
            </a:r>
            <a:r>
              <a:rPr lang="en-US" altLang="zh-CN" dirty="0">
                <a:latin typeface="Times New Roman" panose="02020603050405020304" pitchFamily="18" charset="0"/>
              </a:rPr>
              <a:t>[Huawei]</a:t>
            </a:r>
            <a:r>
              <a:rPr lang="en-US" altLang="zh-CN" dirty="0">
                <a:solidFill>
                  <a:srgbClr val="3366FF"/>
                </a:solidFill>
                <a:latin typeface="Times New Roman" panose="02020603050405020304" pitchFamily="18" charset="0"/>
              </a:rPr>
              <a:t>sys</a:t>
            </a:r>
            <a:r>
              <a:rPr lang="zh-CN" altLang="en-US" dirty="0">
                <a:solidFill>
                  <a:srgbClr val="3366FF"/>
                </a:solidFill>
                <a:latin typeface="Times New Roman" panose="02020603050405020304" pitchFamily="18" charset="0"/>
              </a:rPr>
              <a:t>name value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lvl="1"/>
            <a:r>
              <a:rPr lang="zh-CN" altLang="en-US" dirty="0">
                <a:latin typeface="Times New Roman" panose="02020603050405020304" pitchFamily="18" charset="0"/>
              </a:rPr>
              <a:t>注：value为要命名设备的名称</a:t>
            </a:r>
          </a:p>
          <a:p>
            <a:r>
              <a:rPr lang="zh-CN" altLang="en-US" dirty="0">
                <a:latin typeface="Times New Roman" panose="02020603050405020304" pitchFamily="18" charset="0"/>
              </a:rPr>
              <a:t>例：要把交换机名称设为01-S</a:t>
            </a:r>
            <a:r>
              <a:rPr lang="en-US" altLang="zh-CN" dirty="0">
                <a:latin typeface="Times New Roman" panose="02020603050405020304" pitchFamily="18" charset="0"/>
              </a:rPr>
              <a:t>5</a:t>
            </a:r>
            <a:r>
              <a:rPr lang="zh-CN" altLang="en-US" dirty="0">
                <a:latin typeface="Times New Roman" panose="02020603050405020304" pitchFamily="18" charset="0"/>
              </a:rPr>
              <a:t>7</a:t>
            </a:r>
            <a:r>
              <a:rPr lang="en-US" altLang="zh-CN" dirty="0">
                <a:latin typeface="Times New Roman" panose="02020603050405020304" pitchFamily="18" charset="0"/>
              </a:rPr>
              <a:t>5</a:t>
            </a:r>
            <a:r>
              <a:rPr lang="zh-CN" altLang="en-US" dirty="0">
                <a:latin typeface="Times New Roman" panose="02020603050405020304" pitchFamily="18" charset="0"/>
              </a:rPr>
              <a:t>0-1</a:t>
            </a:r>
          </a:p>
          <a:p>
            <a:r>
              <a:rPr lang="zh-CN" altLang="en-US" dirty="0">
                <a:latin typeface="Times New Roman" panose="02020603050405020304" pitchFamily="18" charset="0"/>
              </a:rPr>
              <a:t>执行前</a:t>
            </a:r>
          </a:p>
          <a:p>
            <a:pPr lvl="1"/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</a:rPr>
              <a:t>[</a:t>
            </a:r>
            <a:r>
              <a:rPr lang="en-US" altLang="zh-CN" dirty="0">
                <a:sym typeface="+mn-ea"/>
              </a:rPr>
              <a:t>Huawei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</a:rPr>
              <a:t>]</a:t>
            </a:r>
            <a:r>
              <a:rPr lang="en-US" altLang="zh-CN" dirty="0">
                <a:solidFill>
                  <a:srgbClr val="3366FF"/>
                </a:solidFill>
                <a:latin typeface="Times New Roman" panose="02020603050405020304" pitchFamily="18" charset="0"/>
              </a:rPr>
              <a:t>sys</a:t>
            </a:r>
            <a:r>
              <a:rPr lang="zh-CN" altLang="en-US" dirty="0">
                <a:solidFill>
                  <a:srgbClr val="3366FF"/>
                </a:solidFill>
                <a:latin typeface="Times New Roman" panose="02020603050405020304" pitchFamily="18" charset="0"/>
              </a:rPr>
              <a:t>name</a:t>
            </a:r>
            <a:r>
              <a:rPr lang="zh-CN" altLang="en-US" dirty="0">
                <a:latin typeface="Times New Roman" panose="02020603050405020304" pitchFamily="18" charset="0"/>
              </a:rPr>
              <a:t> 01-S</a:t>
            </a:r>
            <a:r>
              <a:rPr lang="en-US" altLang="zh-CN" dirty="0">
                <a:latin typeface="Times New Roman" panose="02020603050405020304" pitchFamily="18" charset="0"/>
              </a:rPr>
              <a:t>5</a:t>
            </a:r>
            <a:r>
              <a:rPr lang="zh-CN" altLang="en-US" dirty="0">
                <a:latin typeface="Times New Roman" panose="02020603050405020304" pitchFamily="18" charset="0"/>
              </a:rPr>
              <a:t>7</a:t>
            </a:r>
            <a:r>
              <a:rPr lang="en-US" altLang="zh-CN" dirty="0">
                <a:latin typeface="Times New Roman" panose="02020603050405020304" pitchFamily="18" charset="0"/>
              </a:rPr>
              <a:t>5</a:t>
            </a:r>
            <a:r>
              <a:rPr lang="zh-CN" altLang="en-US" dirty="0">
                <a:latin typeface="Times New Roman" panose="02020603050405020304" pitchFamily="18" charset="0"/>
              </a:rPr>
              <a:t>0-1</a:t>
            </a:r>
          </a:p>
          <a:p>
            <a:r>
              <a:rPr lang="zh-CN" altLang="ko-KR" dirty="0">
                <a:latin typeface="Times New Roman" panose="02020603050405020304" pitchFamily="18" charset="0"/>
              </a:rPr>
              <a:t>执行后</a:t>
            </a:r>
          </a:p>
          <a:p>
            <a:pPr lvl="1"/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[</a:t>
            </a:r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01-S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5</a:t>
            </a:r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7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5</a:t>
            </a:r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0-1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]</a:t>
            </a:r>
            <a:endParaRPr lang="en-US" altLang="zh-CN" dirty="0">
              <a:solidFill>
                <a:srgbClr val="0070C0"/>
              </a:solidFill>
              <a:highlight>
                <a:srgbClr val="FFFF00"/>
              </a:highlight>
              <a:latin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3943-803D-4F42-889F-BA29AAC0B418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9457"/>
          <p:cNvSpPr>
            <a:spLocks noGrp="1" noChangeArrowheads="1"/>
          </p:cNvSpPr>
          <p:nvPr>
            <p:ph type="title"/>
          </p:nvPr>
        </p:nvSpPr>
        <p:spPr>
          <a:xfrm>
            <a:off x="1566264" y="404813"/>
            <a:ext cx="9059472" cy="720725"/>
          </a:xfrm>
        </p:spPr>
        <p:txBody>
          <a:bodyPr anchor="t"/>
          <a:lstStyle/>
          <a:p>
            <a:pPr algn="ctr"/>
            <a:r>
              <a:rPr lang="ko-KR" altLang="en-US" dirty="0"/>
              <a:t>命令行其他功能</a:t>
            </a:r>
          </a:p>
        </p:txBody>
      </p:sp>
      <p:sp>
        <p:nvSpPr>
          <p:cNvPr id="29699" name="文本占位符 19458"/>
          <p:cNvSpPr>
            <a:spLocks noGrp="1" noChangeArrowheads="1"/>
          </p:cNvSpPr>
          <p:nvPr>
            <p:ph idx="1"/>
          </p:nvPr>
        </p:nvSpPr>
        <p:spPr>
          <a:xfrm>
            <a:off x="879475" y="1238885"/>
            <a:ext cx="10841355" cy="4824095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ko-KR" altLang="en-US" sz="1800" dirty="0"/>
              <a:t>（</a:t>
            </a:r>
            <a:r>
              <a:rPr lang="en-US" altLang="zh-CN" sz="1800" dirty="0"/>
              <a:t>1</a:t>
            </a:r>
            <a:r>
              <a:rPr lang="ko-KR" altLang="en-US" sz="1800" dirty="0"/>
              <a:t>）</a:t>
            </a:r>
            <a:r>
              <a:rPr lang="ko-KR" altLang="en-US" sz="2400" dirty="0">
                <a:solidFill>
                  <a:srgbClr val="3366FF"/>
                </a:solidFill>
              </a:rPr>
              <a:t>获得帮助</a:t>
            </a:r>
            <a:r>
              <a:rPr lang="ko-KR" altLang="en-US" sz="2400" dirty="0"/>
              <a:t> </a:t>
            </a:r>
          </a:p>
          <a:p>
            <a:pPr marL="457200" lvl="1" indent="0">
              <a:buNone/>
            </a:pPr>
            <a:r>
              <a:rPr lang="en-US" altLang="zh-CN" sz="1800" dirty="0"/>
              <a:t>[switch]</a:t>
            </a:r>
            <a:r>
              <a:rPr lang="en-US" altLang="zh-CN" sz="1800" dirty="0">
                <a:highlight>
                  <a:srgbClr val="FFFF00"/>
                </a:highlight>
              </a:rPr>
              <a:t>?</a:t>
            </a:r>
            <a:r>
              <a:rPr lang="en-US" altLang="zh-CN" sz="1800" dirty="0"/>
              <a:t> </a:t>
            </a:r>
          </a:p>
          <a:p>
            <a:pPr marL="457200" lvl="1" indent="0">
              <a:buNone/>
            </a:pPr>
            <a:r>
              <a:rPr lang="en-US" altLang="zh-CN" sz="1800" dirty="0" err="1"/>
              <a:t>[switch]display</a:t>
            </a:r>
            <a:r>
              <a:rPr lang="en-US" altLang="zh-CN" sz="1800" dirty="0">
                <a:highlight>
                  <a:srgbClr val="FFFF00"/>
                </a:highlight>
              </a:rPr>
              <a:t> ? </a:t>
            </a:r>
          </a:p>
          <a:p>
            <a:pPr marL="457200" lvl="1" indent="0">
              <a:buNone/>
            </a:pPr>
            <a:r>
              <a:rPr lang="ko-KR" altLang="en-US" sz="1800" dirty="0"/>
              <a:t>使用“？”获得帮助，当某个命令只记得一部分时，在记得部分后输入“？”（无空格），可以查看到以此字母开头的所有可能命令；当不了解在某模式下有哪些命令是，可以输入“？”，可以查看到此模式下所有命令；当不清楚某单词后可输入的命令时可在此单词后输入“？”（中间有空格）</a:t>
            </a:r>
          </a:p>
          <a:p>
            <a:pPr>
              <a:buFontTx/>
              <a:buNone/>
            </a:pPr>
            <a:r>
              <a:rPr lang="ko-KR" altLang="en-US" sz="1800" dirty="0"/>
              <a:t>（</a:t>
            </a:r>
            <a:r>
              <a:rPr lang="en-US" altLang="zh-CN" sz="1800" dirty="0"/>
              <a:t>2</a:t>
            </a:r>
            <a:r>
              <a:rPr lang="ko-KR" altLang="en-US" sz="2000" dirty="0"/>
              <a:t>）</a:t>
            </a:r>
            <a:r>
              <a:rPr lang="ko-KR" altLang="en-US" sz="2400" dirty="0">
                <a:solidFill>
                  <a:srgbClr val="3366FF"/>
                </a:solidFill>
              </a:rPr>
              <a:t>命令简写</a:t>
            </a:r>
            <a:endParaRPr lang="ko-KR" altLang="en-US" sz="1800" dirty="0"/>
          </a:p>
          <a:p>
            <a:pPr marL="457200" lvl="1" indent="0">
              <a:buNone/>
            </a:pPr>
            <a:r>
              <a:rPr lang="ko-KR" altLang="en-US" sz="2000" dirty="0"/>
              <a:t>全写：</a:t>
            </a:r>
            <a:r>
              <a:rPr lang="en-US" altLang="ko-KR" sz="2000" dirty="0"/>
              <a:t>[</a:t>
            </a:r>
            <a:r>
              <a:rPr lang="en-US" altLang="zh-CN" sz="2000" dirty="0"/>
              <a:t>switch] </a:t>
            </a:r>
            <a:r>
              <a:rPr lang="en-US" altLang="zh-CN" sz="2000" dirty="0">
                <a:highlight>
                  <a:srgbClr val="FFFF00"/>
                </a:highlight>
              </a:rPr>
              <a:t>interface GigabitEthernet 0/0/1 </a:t>
            </a:r>
          </a:p>
          <a:p>
            <a:pPr marL="457200" lvl="1" indent="0">
              <a:buNone/>
            </a:pPr>
            <a:r>
              <a:rPr lang="ko-KR" altLang="en-US" sz="2000" dirty="0"/>
              <a:t>简写：</a:t>
            </a:r>
            <a:r>
              <a:rPr lang="en-US" altLang="ko-KR" sz="2000" dirty="0"/>
              <a:t>[</a:t>
            </a:r>
            <a:r>
              <a:rPr lang="en-US" altLang="zh-CN" sz="2000" dirty="0"/>
              <a:t>Switch] </a:t>
            </a:r>
            <a:r>
              <a:rPr lang="en-US" altLang="zh-CN" sz="2000" dirty="0">
                <a:highlight>
                  <a:srgbClr val="FFFF00"/>
                </a:highlight>
              </a:rPr>
              <a:t>int g0/0/1</a:t>
            </a:r>
            <a:endParaRPr lang="en-US" altLang="zh-CN" sz="2000" dirty="0"/>
          </a:p>
          <a:p>
            <a:pPr marL="457200" lvl="1" indent="0">
              <a:buNone/>
            </a:pPr>
            <a:r>
              <a:rPr lang="ko-KR" altLang="en-US" sz="2000" dirty="0"/>
              <a:t>要注意的是这种简写能识别出唯一命令</a:t>
            </a:r>
          </a:p>
          <a:p>
            <a:pPr marL="228600" lvl="1" algn="l">
              <a:spcBef>
                <a:spcPts val="1000"/>
              </a:spcBef>
              <a:buClrTx/>
              <a:buSzTx/>
              <a:buFontTx/>
              <a:buNone/>
            </a:pPr>
            <a:r>
              <a:rPr lang="ko-KR" altLang="en-US" sz="1800" dirty="0"/>
              <a:t>（3）</a:t>
            </a:r>
            <a:r>
              <a:rPr lang="ko-KR" altLang="en-US" sz="2400" dirty="0">
                <a:solidFill>
                  <a:srgbClr val="3366FF"/>
                </a:solidFill>
              </a:rPr>
              <a:t>使用历史命令</a:t>
            </a:r>
            <a:endParaRPr lang="ko-KR" altLang="en-US" sz="1800" dirty="0"/>
          </a:p>
          <a:p>
            <a:pPr marL="447675" lvl="1" indent="9525">
              <a:buNone/>
            </a:pPr>
            <a:r>
              <a:rPr lang="ko-KR" altLang="en-US" sz="2000" dirty="0"/>
              <a:t>用键盘上的向上向下方向键可以调出曾经输入的历史命令，并可以通过上下键上下选择</a:t>
            </a:r>
          </a:p>
          <a:p>
            <a:pPr marL="0" indent="0">
              <a:buNone/>
            </a:pPr>
            <a:r>
              <a:rPr lang="zh-CN" altLang="en-US" sz="1800" dirty="0"/>
              <a:t>       </a:t>
            </a:r>
            <a:r>
              <a:rPr lang="en-US" altLang="zh-CN" sz="1800" dirty="0"/>
              <a:t>[Switch](</a:t>
            </a:r>
            <a:r>
              <a:rPr lang="ko-KR" altLang="en-US" sz="1800" dirty="0"/>
              <a:t>向上键</a:t>
            </a:r>
            <a:r>
              <a:rPr lang="en-US" altLang="zh-CN" sz="1800" dirty="0"/>
              <a:t>) </a:t>
            </a:r>
          </a:p>
          <a:p>
            <a:pPr marL="0" indent="0">
              <a:buNone/>
            </a:pPr>
            <a:r>
              <a:rPr lang="zh-CN" altLang="en-US" sz="1800" dirty="0"/>
              <a:t>       </a:t>
            </a:r>
            <a:r>
              <a:rPr lang="en-US" altLang="zh-CN" sz="1800" dirty="0"/>
              <a:t>[Switch](</a:t>
            </a:r>
            <a:r>
              <a:rPr lang="ko-KR" altLang="en-US" sz="1800" dirty="0"/>
              <a:t>向下键</a:t>
            </a:r>
            <a:r>
              <a:rPr lang="en-US" altLang="zh-CN" sz="1800" dirty="0"/>
              <a:t>) </a:t>
            </a:r>
            <a:endParaRPr lang="ko-KR" altLang="en-US" sz="18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916264" y="6356351"/>
            <a:ext cx="2264868" cy="365125"/>
          </a:xfrm>
        </p:spPr>
        <p:txBody>
          <a:bodyPr/>
          <a:lstStyle/>
          <a:p>
            <a:fld id="{D74A3943-803D-4F42-889F-BA29AAC0B418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占位符 21505"/>
          <p:cNvSpPr>
            <a:spLocks noGrp="1" noChangeArrowheads="1"/>
          </p:cNvSpPr>
          <p:nvPr>
            <p:ph idx="1"/>
          </p:nvPr>
        </p:nvSpPr>
        <p:spPr>
          <a:xfrm>
            <a:off x="1261110" y="1479550"/>
            <a:ext cx="9923780" cy="4697730"/>
          </a:xfrm>
        </p:spPr>
        <p:txBody>
          <a:bodyPr>
            <a:norm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交换机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/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路由器等设备上端口标识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“0/0/1”</a:t>
            </a:r>
            <a:r>
              <a:rPr lang="zh-CN" altLang="en-US" sz="2000" dirty="0">
                <a:latin typeface="Times New Roman" panose="02020603050405020304" pitchFamily="18" charset="0"/>
              </a:rPr>
              <a:t>是一种常见的层次化命名格式，用于在命令行中唯一指定设备上的物理或逻辑端口。该格式通常表示为</a:t>
            </a:r>
            <a:r>
              <a:rPr lang="en-US" altLang="zh-CN" sz="2000" dirty="0">
                <a:latin typeface="Times New Roman" panose="02020603050405020304" pitchFamily="18" charset="0"/>
              </a:rPr>
              <a:t>“</a:t>
            </a:r>
            <a:r>
              <a:rPr lang="zh-CN" altLang="en-US" sz="2000" dirty="0">
                <a:latin typeface="Times New Roman" panose="02020603050405020304" pitchFamily="18" charset="0"/>
              </a:rPr>
              <a:t>设备号</a:t>
            </a:r>
            <a:r>
              <a:rPr lang="en-US" altLang="zh-CN" sz="2000" dirty="0">
                <a:latin typeface="Times New Roman" panose="02020603050405020304" pitchFamily="18" charset="0"/>
              </a:rPr>
              <a:t>/</a:t>
            </a:r>
            <a:r>
              <a:rPr lang="zh-CN" altLang="en-US" sz="2000" dirty="0">
                <a:latin typeface="Times New Roman" panose="02020603050405020304" pitchFamily="18" charset="0"/>
              </a:rPr>
              <a:t>板卡号</a:t>
            </a:r>
            <a:r>
              <a:rPr lang="en-US" altLang="zh-CN" sz="2000" dirty="0">
                <a:latin typeface="Times New Roman" panose="02020603050405020304" pitchFamily="18" charset="0"/>
              </a:rPr>
              <a:t>/</a:t>
            </a:r>
            <a:r>
              <a:rPr lang="zh-CN" altLang="en-US" sz="2000" dirty="0">
                <a:latin typeface="Times New Roman" panose="02020603050405020304" pitchFamily="18" charset="0"/>
              </a:rPr>
              <a:t>端口号</a:t>
            </a:r>
            <a:r>
              <a:rPr lang="en-US" altLang="zh-CN" sz="2000" dirty="0">
                <a:latin typeface="Times New Roman" panose="02020603050405020304" pitchFamily="18" charset="0"/>
              </a:rPr>
              <a:t>”</a:t>
            </a:r>
            <a:r>
              <a:rPr lang="zh-CN" altLang="en-US" sz="2000" dirty="0">
                <a:latin typeface="Times New Roman" panose="02020603050405020304" pitchFamily="18" charset="0"/>
              </a:rPr>
              <a:t>，每个部分含义如下：</a:t>
            </a:r>
          </a:p>
          <a:p>
            <a:pPr fontAlgn="auto">
              <a:lnSpc>
                <a:spcPct val="100000"/>
              </a:lnSpc>
            </a:pP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‌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设备号（第一个数字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“0”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‌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：表示设备索引（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device number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），在单台交换机配置中通常为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，代表本地设备本身。</a:t>
            </a:r>
          </a:p>
          <a:p>
            <a:pPr fontAlgn="auto">
              <a:lnSpc>
                <a:spcPct val="100000"/>
              </a:lnSpc>
            </a:pP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‌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板卡号（第二个数字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“0”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‌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：表示板卡或槽位索引（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slot/module number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），如果交换机无扩展槽位（如固定端口设备），则此数字可能固定为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  <a:p>
            <a:pPr fontAlgn="auto">
              <a:lnSpc>
                <a:spcPct val="100000"/>
              </a:lnSpc>
            </a:pP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‌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端口号（第三个数字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“1”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‌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：表示该板卡上的具体端口索引（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port number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），通常从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开始计数，对应物理端口的顺序位置。</a:t>
            </a:r>
          </a:p>
          <a:p>
            <a:pPr fontAlgn="auto">
              <a:lnSpc>
                <a:spcPct val="100000"/>
              </a:lnSpc>
            </a:pPr>
            <a:r>
              <a:rPr lang="zh-CN" altLang="en-US" sz="2000" dirty="0">
                <a:latin typeface="Times New Roman" panose="02020603050405020304" pitchFamily="18" charset="0"/>
              </a:rPr>
              <a:t>在实际设备上，物理端口一般仅标示端口号（如</a:t>
            </a:r>
            <a:r>
              <a:rPr lang="en-US" altLang="zh-CN" sz="2000" dirty="0">
                <a:latin typeface="Times New Roman" panose="02020603050405020304" pitchFamily="18" charset="0"/>
              </a:rPr>
              <a:t>“1”</a:t>
            </a:r>
            <a:r>
              <a:rPr lang="zh-CN" altLang="en-US" sz="2000" dirty="0">
                <a:latin typeface="Times New Roman" panose="02020603050405020304" pitchFamily="18" charset="0"/>
              </a:rPr>
              <a:t>），而设备号和板卡号主要用于命令行配置和管理界面中，以区分不同层级的硬件结构</a:t>
            </a:r>
            <a:r>
              <a:rPr lang="en-US" altLang="zh-CN" sz="2000" dirty="0">
                <a:latin typeface="Times New Roman" panose="02020603050405020304" pitchFamily="18" charset="0"/>
              </a:rPr>
              <a:t>2</a:t>
            </a:r>
            <a:r>
              <a:rPr lang="zh-CN" altLang="en-US" sz="2000" dirty="0">
                <a:latin typeface="Times New Roman" panose="02020603050405020304" pitchFamily="18" charset="0"/>
              </a:rPr>
              <a:t>。端口前缀（如</a:t>
            </a:r>
            <a:r>
              <a:rPr lang="en-US" altLang="zh-CN" sz="2000" dirty="0">
                <a:latin typeface="Times New Roman" panose="02020603050405020304" pitchFamily="18" charset="0"/>
              </a:rPr>
              <a:t>“Ethernet”</a:t>
            </a:r>
            <a:r>
              <a:rPr lang="zh-CN" altLang="en-US" sz="2000" dirty="0">
                <a:latin typeface="Times New Roman" panose="02020603050405020304" pitchFamily="18" charset="0"/>
              </a:rPr>
              <a:t>或</a:t>
            </a:r>
            <a:r>
              <a:rPr lang="en-US" altLang="zh-CN" sz="2000" dirty="0">
                <a:latin typeface="Times New Roman" panose="02020603050405020304" pitchFamily="18" charset="0"/>
              </a:rPr>
              <a:t>“GigabitEthernet”</a:t>
            </a:r>
            <a:r>
              <a:rPr lang="zh-CN" altLang="en-US" sz="2000" dirty="0">
                <a:latin typeface="Times New Roman" panose="02020603050405020304" pitchFamily="18" charset="0"/>
              </a:rPr>
              <a:t>）表示端口类型（如百兆或千兆以太网），但数字部分命名规则与此一致。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标题 21506"/>
          <p:cNvSpPr>
            <a:spLocks noGrp="1" noChangeArrowheads="1"/>
          </p:cNvSpPr>
          <p:nvPr>
            <p:ph type="title"/>
          </p:nvPr>
        </p:nvSpPr>
        <p:spPr>
          <a:xfrm>
            <a:off x="1558925" y="404813"/>
            <a:ext cx="8966200" cy="688975"/>
          </a:xfrm>
        </p:spPr>
        <p:txBody>
          <a:bodyPr/>
          <a:lstStyle/>
          <a:p>
            <a:pPr algn="ctr"/>
            <a:r>
              <a:rPr lang="ko-KR" altLang="en-US" sz="4000" dirty="0">
                <a:latin typeface="宋体" panose="02010600030101010101" pitchFamily="2" charset="-122"/>
              </a:rPr>
              <a:t>接口编号规则 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3943-803D-4F42-889F-BA29AAC0B418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22529"/>
          <p:cNvSpPr>
            <a:spLocks noGrp="1" noChangeArrowheads="1"/>
          </p:cNvSpPr>
          <p:nvPr>
            <p:ph type="title"/>
          </p:nvPr>
        </p:nvSpPr>
        <p:spPr>
          <a:xfrm>
            <a:off x="2063750" y="476250"/>
            <a:ext cx="8229600" cy="5334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zh-CN" altLang="en-US" sz="4000" dirty="0"/>
              <a:t>启用/禁止</a:t>
            </a:r>
            <a:r>
              <a:rPr lang="ko-KR" altLang="en-US" sz="4000" dirty="0"/>
              <a:t>接口 </a:t>
            </a:r>
            <a:endParaRPr lang="en-US" altLang="zh-CN" sz="4000" dirty="0"/>
          </a:p>
        </p:txBody>
      </p:sp>
      <p:sp>
        <p:nvSpPr>
          <p:cNvPr id="31747" name="文本占位符 22530"/>
          <p:cNvSpPr>
            <a:spLocks noGrp="1" noChangeArrowheads="1"/>
          </p:cNvSpPr>
          <p:nvPr>
            <p:ph idx="1"/>
          </p:nvPr>
        </p:nvSpPr>
        <p:spPr>
          <a:xfrm>
            <a:off x="1066165" y="1431290"/>
            <a:ext cx="9916795" cy="464375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400" b="1" dirty="0"/>
              <a:t>接口的两种状态</a:t>
            </a:r>
            <a:r>
              <a:rPr lang="ko-KR" altLang="en-US" sz="2400" b="1" dirty="0"/>
              <a:t>：</a:t>
            </a:r>
            <a:r>
              <a:rPr lang="en-US" altLang="zh-CN" sz="2400" b="1" dirty="0"/>
              <a:t>up</a:t>
            </a:r>
            <a:r>
              <a:rPr lang="ko-KR" altLang="en-US" sz="2400" b="1" dirty="0"/>
              <a:t>和</a:t>
            </a:r>
            <a:r>
              <a:rPr lang="en-US" altLang="zh-CN" sz="2400" b="1" dirty="0"/>
              <a:t>down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zh-CN" altLang="en-US" sz="2000" dirty="0"/>
              <a:t>当端口被关闭时，端口的管理状态为down，否则为up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zh-CN" altLang="en-US" sz="2000" dirty="0"/>
              <a:t>例子</a:t>
            </a:r>
            <a:r>
              <a:rPr lang="en-US" altLang="zh-CN" sz="2000" dirty="0"/>
              <a:t>1</a:t>
            </a:r>
            <a:r>
              <a:rPr lang="zh-CN" altLang="en-US" sz="2000" dirty="0"/>
              <a:t>：关闭交换机的接口</a:t>
            </a:r>
            <a:r>
              <a:rPr lang="en-US" altLang="zh-CN" sz="2000" dirty="0">
                <a:sym typeface="Arial" panose="020B0604020202020204" pitchFamily="34" charset="0"/>
              </a:rPr>
              <a:t>gigabit</a:t>
            </a:r>
            <a:r>
              <a:rPr lang="zh-CN" altLang="en-US" sz="2000" dirty="0">
                <a:sym typeface="Arial" panose="020B0604020202020204" pitchFamily="34" charset="0"/>
              </a:rPr>
              <a:t>ethernet</a:t>
            </a:r>
            <a:r>
              <a:rPr lang="en-US" altLang="zh-CN" sz="2000" dirty="0">
                <a:sym typeface="Arial" panose="020B0604020202020204" pitchFamily="34" charset="0"/>
              </a:rPr>
              <a:t> 0/</a:t>
            </a:r>
            <a:r>
              <a:rPr lang="zh-CN" altLang="en-US" sz="2000" dirty="0"/>
              <a:t>0/2： </a:t>
            </a:r>
          </a:p>
          <a:p>
            <a:pPr marL="1371600" lvl="3" indent="0">
              <a:lnSpc>
                <a:spcPct val="150000"/>
              </a:lnSpc>
              <a:buNone/>
            </a:pPr>
            <a:r>
              <a:rPr lang="zh-CN" altLang="en-US" sz="2000" dirty="0"/>
              <a:t>    </a:t>
            </a:r>
            <a:r>
              <a:rPr lang="en-US" altLang="zh-CN" sz="2000" dirty="0"/>
              <a:t>[</a:t>
            </a:r>
            <a:r>
              <a:rPr lang="zh-CN" altLang="en-US" sz="2000" dirty="0"/>
              <a:t>Switch</a:t>
            </a:r>
            <a:r>
              <a:rPr lang="en-US" altLang="zh-CN" sz="2000" dirty="0"/>
              <a:t>]</a:t>
            </a:r>
            <a:r>
              <a:rPr lang="zh-CN" altLang="en-US" sz="2000" dirty="0">
                <a:solidFill>
                  <a:srgbClr val="3366FF"/>
                </a:solidFill>
              </a:rPr>
              <a:t>interface </a:t>
            </a:r>
            <a:r>
              <a:rPr lang="en-US" altLang="zh-CN" sz="2000" dirty="0">
                <a:solidFill>
                  <a:srgbClr val="3366FF"/>
                </a:solidFill>
                <a:sym typeface="Arial" panose="020B0604020202020204" pitchFamily="34" charset="0"/>
              </a:rPr>
              <a:t>gigabit</a:t>
            </a:r>
            <a:r>
              <a:rPr lang="zh-CN" altLang="en-US" sz="2000" dirty="0">
                <a:solidFill>
                  <a:srgbClr val="3366FF"/>
                </a:solidFill>
                <a:sym typeface="Arial" panose="020B0604020202020204" pitchFamily="34" charset="0"/>
              </a:rPr>
              <a:t>ethernet</a:t>
            </a:r>
            <a:r>
              <a:rPr lang="zh-CN" altLang="en-US" sz="2000" dirty="0">
                <a:solidFill>
                  <a:srgbClr val="3366FF"/>
                </a:solidFill>
              </a:rPr>
              <a:t> 0/</a:t>
            </a:r>
            <a:r>
              <a:rPr lang="en-US" altLang="zh-CN" sz="2000" dirty="0">
                <a:solidFill>
                  <a:srgbClr val="3366FF"/>
                </a:solidFill>
              </a:rPr>
              <a:t>0/</a:t>
            </a:r>
            <a:r>
              <a:rPr lang="zh-CN" altLang="en-US" sz="2000" dirty="0">
                <a:solidFill>
                  <a:srgbClr val="3366FF"/>
                </a:solidFill>
              </a:rPr>
              <a:t>2 </a:t>
            </a:r>
          </a:p>
          <a:p>
            <a:pPr marL="1371600" lvl="3" indent="0">
              <a:lnSpc>
                <a:spcPct val="150000"/>
              </a:lnSpc>
              <a:buNone/>
            </a:pPr>
            <a:r>
              <a:rPr lang="zh-CN" altLang="en-US" sz="2000" dirty="0"/>
              <a:t>    </a:t>
            </a:r>
            <a:r>
              <a:rPr lang="en-US" altLang="zh-CN" sz="2000" dirty="0"/>
              <a:t>[</a:t>
            </a:r>
            <a:r>
              <a:rPr lang="zh-CN" altLang="en-US" sz="2000" dirty="0"/>
              <a:t>Switch</a:t>
            </a:r>
            <a:r>
              <a:rPr lang="en-US" altLang="zh-CN" sz="2000" dirty="0"/>
              <a:t>-</a:t>
            </a:r>
            <a:r>
              <a:rPr lang="en-US" altLang="zh-CN" sz="2000" dirty="0">
                <a:solidFill>
                  <a:srgbClr val="3366FF"/>
                </a:solidFill>
                <a:sym typeface="Arial" panose="020B0604020202020204" pitchFamily="34" charset="0"/>
              </a:rPr>
              <a:t>gigabit</a:t>
            </a:r>
            <a:r>
              <a:rPr lang="zh-CN" altLang="en-US" sz="2000" dirty="0">
                <a:solidFill>
                  <a:srgbClr val="3366FF"/>
                </a:solidFill>
                <a:sym typeface="Arial" panose="020B0604020202020204" pitchFamily="34" charset="0"/>
              </a:rPr>
              <a:t>ethernet</a:t>
            </a:r>
            <a:r>
              <a:rPr lang="zh-CN" altLang="en-US" sz="2000" dirty="0">
                <a:solidFill>
                  <a:srgbClr val="3366FF"/>
                </a:solidFill>
                <a:sym typeface="+mn-ea"/>
              </a:rPr>
              <a:t> 0/</a:t>
            </a:r>
            <a:r>
              <a:rPr lang="en-US" altLang="zh-CN" sz="2000" dirty="0">
                <a:solidFill>
                  <a:srgbClr val="3366FF"/>
                </a:solidFill>
                <a:sym typeface="+mn-ea"/>
              </a:rPr>
              <a:t>0/</a:t>
            </a:r>
            <a:r>
              <a:rPr lang="zh-CN" altLang="en-US" sz="2000" dirty="0">
                <a:solidFill>
                  <a:srgbClr val="3366FF"/>
                </a:solidFill>
                <a:sym typeface="+mn-ea"/>
              </a:rPr>
              <a:t>2</a:t>
            </a:r>
            <a:r>
              <a:rPr lang="en-US" altLang="zh-CN" sz="2000" dirty="0"/>
              <a:t>]</a:t>
            </a:r>
            <a:r>
              <a:rPr lang="zh-CN" altLang="en-US" sz="2000" dirty="0">
                <a:solidFill>
                  <a:srgbClr val="3366FF"/>
                </a:solidFill>
              </a:rPr>
              <a:t>shutdown</a:t>
            </a:r>
            <a:r>
              <a:rPr lang="zh-CN" altLang="en-US" sz="2000" dirty="0"/>
              <a:t> 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/>
              <a:t>重新启动一个接口</a:t>
            </a:r>
            <a:r>
              <a:rPr lang="en-US" altLang="zh-CN" sz="2400" b="1" dirty="0"/>
              <a:t>,</a:t>
            </a:r>
            <a:r>
              <a:rPr lang="zh-CN" altLang="en-US" sz="2400" b="1" dirty="0"/>
              <a:t>使用</a:t>
            </a:r>
            <a:r>
              <a:rPr lang="en-US" altLang="zh-CN" sz="2400" b="1" dirty="0"/>
              <a:t>undo</a:t>
            </a:r>
            <a:endParaRPr lang="zh-CN" altLang="en-US" sz="2400" b="1" dirty="0"/>
          </a:p>
          <a:p>
            <a:pPr lvl="1">
              <a:lnSpc>
                <a:spcPct val="150000"/>
              </a:lnSpc>
              <a:buNone/>
            </a:pPr>
            <a:r>
              <a:rPr lang="zh-CN" altLang="en-US" sz="2000" dirty="0"/>
              <a:t>   </a:t>
            </a:r>
            <a:r>
              <a:rPr lang="en-US" altLang="zh-CN" sz="2000" dirty="0">
                <a:sym typeface="+mn-ea"/>
              </a:rPr>
              <a:t>[</a:t>
            </a:r>
            <a:r>
              <a:rPr lang="zh-CN" altLang="en-US" sz="2000" dirty="0">
                <a:sym typeface="+mn-ea"/>
              </a:rPr>
              <a:t>Switch</a:t>
            </a:r>
            <a:r>
              <a:rPr lang="en-US" altLang="zh-CN" sz="2000" dirty="0">
                <a:sym typeface="+mn-ea"/>
              </a:rPr>
              <a:t>-</a:t>
            </a:r>
            <a:r>
              <a:rPr lang="en-US" altLang="zh-CN" sz="2000" dirty="0">
                <a:solidFill>
                  <a:srgbClr val="3366FF"/>
                </a:solidFill>
                <a:sym typeface="Arial" panose="020B0604020202020204" pitchFamily="34" charset="0"/>
              </a:rPr>
              <a:t>gigabit</a:t>
            </a:r>
            <a:r>
              <a:rPr lang="zh-CN" altLang="en-US" sz="2000" dirty="0">
                <a:solidFill>
                  <a:srgbClr val="3366FF"/>
                </a:solidFill>
                <a:sym typeface="Arial" panose="020B0604020202020204" pitchFamily="34" charset="0"/>
              </a:rPr>
              <a:t>ethernet</a:t>
            </a:r>
            <a:r>
              <a:rPr lang="zh-CN" altLang="en-US" sz="2000" dirty="0">
                <a:solidFill>
                  <a:srgbClr val="3366FF"/>
                </a:solidFill>
                <a:sym typeface="+mn-ea"/>
              </a:rPr>
              <a:t> 0/</a:t>
            </a:r>
            <a:r>
              <a:rPr lang="en-US" altLang="zh-CN" sz="2000" dirty="0">
                <a:solidFill>
                  <a:srgbClr val="3366FF"/>
                </a:solidFill>
                <a:sym typeface="+mn-ea"/>
              </a:rPr>
              <a:t>0/</a:t>
            </a:r>
            <a:r>
              <a:rPr lang="zh-CN" altLang="en-US" sz="2000" dirty="0">
                <a:solidFill>
                  <a:srgbClr val="3366FF"/>
                </a:solidFill>
                <a:sym typeface="+mn-ea"/>
              </a:rPr>
              <a:t>2</a:t>
            </a:r>
            <a:r>
              <a:rPr lang="en-US" altLang="zh-CN" sz="2000" dirty="0">
                <a:sym typeface="+mn-ea"/>
              </a:rPr>
              <a:t>]</a:t>
            </a:r>
            <a:r>
              <a:rPr lang="en-US" altLang="zh-CN" sz="2000" dirty="0">
                <a:solidFill>
                  <a:srgbClr val="3366FF"/>
                </a:solidFill>
              </a:rPr>
              <a:t>undo </a:t>
            </a:r>
            <a:r>
              <a:rPr lang="zh-CN" altLang="en-US" sz="2000" dirty="0">
                <a:solidFill>
                  <a:srgbClr val="3366FF"/>
                </a:solidFill>
              </a:rPr>
              <a:t>shutdown </a:t>
            </a:r>
            <a:endParaRPr lang="ko-KR" altLang="en-US" sz="2000" dirty="0">
              <a:solidFill>
                <a:srgbClr val="3366FF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3943-803D-4F42-889F-BA29AAC0B418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5121"/>
          <p:cNvSpPr>
            <a:spLocks noGrp="1" noChangeArrowheads="1"/>
          </p:cNvSpPr>
          <p:nvPr>
            <p:ph type="title"/>
          </p:nvPr>
        </p:nvSpPr>
        <p:spPr>
          <a:xfrm>
            <a:off x="1981200" y="44450"/>
            <a:ext cx="8229600" cy="1143000"/>
          </a:xfrm>
        </p:spPr>
        <p:txBody>
          <a:bodyPr/>
          <a:lstStyle/>
          <a:p>
            <a:pPr algn="ctr"/>
            <a:r>
              <a:rPr lang="zh-CN" altLang="en-US" b="1" dirty="0"/>
              <a:t>网络工程实验室</a:t>
            </a:r>
          </a:p>
        </p:txBody>
      </p:sp>
      <p:sp>
        <p:nvSpPr>
          <p:cNvPr id="5123" name="文本占位符 5122"/>
          <p:cNvSpPr>
            <a:spLocks noGrp="1"/>
          </p:cNvSpPr>
          <p:nvPr>
            <p:ph idx="1"/>
          </p:nvPr>
        </p:nvSpPr>
        <p:spPr>
          <a:xfrm>
            <a:off x="1162685" y="1024890"/>
            <a:ext cx="9599930" cy="5576570"/>
          </a:xfrm>
          <a:ln>
            <a:miter/>
          </a:ln>
        </p:spPr>
        <p:txBody>
          <a:bodyPr>
            <a:normAutofit fontScale="77500"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sz="2485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实验室共</a:t>
            </a:r>
            <a:r>
              <a:rPr lang="en-US" altLang="zh-CN" sz="2485" b="1" noProof="1"/>
              <a:t>27</a:t>
            </a:r>
            <a:r>
              <a:rPr lang="zh-CN" altLang="en-US" sz="2485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组基础实验平台，每组包括4台基础网络设备</a:t>
            </a:r>
          </a:p>
          <a:p>
            <a:pPr lvl="1">
              <a:lnSpc>
                <a:spcPct val="150000"/>
              </a:lnSpc>
            </a:pPr>
            <a:r>
              <a:rPr lang="zh-CN" altLang="en-US" sz="2485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三层交换机</a:t>
            </a:r>
            <a:r>
              <a:rPr lang="en-US" altLang="zh-CN" sz="2485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S5720-36PC-1/S5735-S24T4XE-V2</a:t>
            </a:r>
            <a:r>
              <a:rPr lang="en-US" altLang="en-US" sz="2485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zh-CN" altLang="en-US" sz="2485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台</a:t>
            </a:r>
          </a:p>
          <a:p>
            <a:pPr lvl="1">
              <a:lnSpc>
                <a:spcPct val="150000"/>
              </a:lnSpc>
            </a:pPr>
            <a:r>
              <a:rPr lang="zh-CN" altLang="en-US" sz="2485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路由器</a:t>
            </a:r>
            <a:r>
              <a:rPr lang="en-US" altLang="zh-CN" sz="2485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AR6140E-9G-2AC</a:t>
            </a:r>
            <a:r>
              <a:rPr lang="zh-CN" altLang="en-US" sz="2485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85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/AR2200-S</a:t>
            </a:r>
            <a:r>
              <a:rPr lang="zh-CN" altLang="en-US" sz="2485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85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85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台</a:t>
            </a:r>
          </a:p>
          <a:p>
            <a:pPr>
              <a:lnSpc>
                <a:spcPct val="150000"/>
              </a:lnSpc>
            </a:pPr>
            <a:r>
              <a:rPr lang="zh-CN" altLang="en-US" sz="2485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每组实验平台配有</a:t>
            </a:r>
            <a:r>
              <a:rPr lang="en-US" altLang="zh-CN" sz="2485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85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台</a:t>
            </a:r>
            <a:r>
              <a:rPr lang="en-US" altLang="zh-CN" sz="2485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PC</a:t>
            </a:r>
            <a:r>
              <a:rPr lang="zh-CN" altLang="en-US" sz="2485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，同时控制组与组之间的设备访问</a:t>
            </a:r>
          </a:p>
          <a:p>
            <a:pPr>
              <a:lnSpc>
                <a:spcPct val="150000"/>
              </a:lnSpc>
            </a:pPr>
            <a:r>
              <a:rPr lang="zh-CN" altLang="en-US" sz="2485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每组实验平台使用一个8口的交换机连接到核心交换机</a:t>
            </a:r>
            <a:endParaRPr lang="en-US" altLang="zh-CN" sz="2485" b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–"/>
            </a:pPr>
            <a:r>
              <a:rPr lang="zh-CN" altLang="en-US" sz="2485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连接</a:t>
            </a:r>
            <a:r>
              <a:rPr lang="en-US" altLang="zh-CN" sz="2485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85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台</a:t>
            </a:r>
            <a:r>
              <a:rPr lang="en-US" altLang="en-US" sz="2485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PC</a:t>
            </a: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–"/>
            </a:pPr>
            <a:r>
              <a:rPr lang="zh-CN" altLang="en-US" sz="2485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连接组内</a:t>
            </a:r>
            <a:r>
              <a:rPr lang="en-US" altLang="zh-CN" sz="2485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85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台设备</a:t>
            </a:r>
            <a:endParaRPr lang="en-US" altLang="en-US" sz="2485" b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–"/>
            </a:pPr>
            <a:r>
              <a:rPr lang="zh-CN" altLang="en-US" sz="2485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校园网交换机</a:t>
            </a:r>
            <a:r>
              <a:rPr lang="en-US" altLang="en-US" sz="2485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S5700</a:t>
            </a:r>
          </a:p>
          <a:p>
            <a:pPr>
              <a:lnSpc>
                <a:spcPct val="150000"/>
              </a:lnSpc>
            </a:pPr>
            <a:r>
              <a:rPr lang="zh-CN" altLang="en-US" sz="2485" b="1" noProof="1">
                <a:latin typeface="Times New Roman" panose="02020603050405020304" pitchFamily="18" charset="0"/>
              </a:rPr>
              <a:t>每台</a:t>
            </a:r>
            <a:r>
              <a:rPr lang="en-US" altLang="en-US" sz="2485" b="1" noProof="1">
                <a:latin typeface="Times New Roman" panose="02020603050405020304" pitchFamily="18" charset="0"/>
              </a:rPr>
              <a:t>PC</a:t>
            </a:r>
            <a:r>
              <a:rPr lang="zh-CN" altLang="en-US" sz="2485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使用2块网卡</a:t>
            </a: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–"/>
            </a:pPr>
            <a:r>
              <a:rPr lang="zh-CN" altLang="en-US" sz="2485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一块网卡用于连接实验</a:t>
            </a:r>
            <a:r>
              <a:rPr lang="zh-CN" altLang="en-US" sz="2485" b="1" noProof="1"/>
              <a:t>室的</a:t>
            </a:r>
            <a:r>
              <a:rPr lang="zh-CN" altLang="en-US" sz="2485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网络设备（连接校园网和各设备管理端口）</a:t>
            </a: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–"/>
            </a:pPr>
            <a:r>
              <a:rPr lang="zh-CN" altLang="en-US" sz="2485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一块网卡用于搭建实验网络</a:t>
            </a:r>
            <a:r>
              <a:rPr lang="zh-CN" altLang="en-US" sz="2485" b="1" noProof="1"/>
              <a:t>（搭建自己的网络实验）</a:t>
            </a:r>
            <a:endParaRPr lang="zh-CN" altLang="en-US" sz="2485" b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3943-803D-4F42-889F-BA29AAC0B41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26625"/>
          <p:cNvSpPr>
            <a:spLocks noGrp="1" noChangeArrowheads="1"/>
          </p:cNvSpPr>
          <p:nvPr>
            <p:ph type="title"/>
          </p:nvPr>
        </p:nvSpPr>
        <p:spPr>
          <a:xfrm>
            <a:off x="1981200" y="425450"/>
            <a:ext cx="8229600" cy="777875"/>
          </a:xfrm>
        </p:spPr>
        <p:txBody>
          <a:bodyPr/>
          <a:lstStyle/>
          <a:p>
            <a:pPr algn="ctr"/>
            <a:r>
              <a:rPr lang="zh-CN" altLang="en-US" dirty="0"/>
              <a:t>一键清功能</a:t>
            </a:r>
            <a:endParaRPr lang="ko-KR" altLang="en-US" dirty="0"/>
          </a:p>
        </p:txBody>
      </p:sp>
      <p:sp>
        <p:nvSpPr>
          <p:cNvPr id="36867" name="文本占位符 26626"/>
          <p:cNvSpPr>
            <a:spLocks noGrp="1" noChangeArrowheads="1"/>
          </p:cNvSpPr>
          <p:nvPr>
            <p:ph idx="1"/>
          </p:nvPr>
        </p:nvSpPr>
        <p:spPr>
          <a:xfrm>
            <a:off x="894080" y="1371600"/>
            <a:ext cx="10238740" cy="4748530"/>
          </a:xfrm>
        </p:spPr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</a:rPr>
              <a:t>所谓“一键清”，是指使用一条指令，即可把小组中所有的网络设备的配置恢复到当初缺省配置，提供一个干净的环境给下一组学生作实验。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800" dirty="0">
                <a:latin typeface="Times New Roman" panose="02020603050405020304" pitchFamily="18" charset="0"/>
              </a:rPr>
              <a:t>实验结束后，应将实验时对设备的配置清除，以免影响下一批的学生配置设备。</a:t>
            </a:r>
          </a:p>
          <a:p>
            <a:pPr>
              <a:lnSpc>
                <a:spcPct val="90000"/>
              </a:lnSpc>
            </a:pPr>
            <a:r>
              <a:rPr lang="zh-CN" altLang="en-US" sz="2800" dirty="0">
                <a:latin typeface="Times New Roman" panose="02020603050405020304" pitchFamily="18" charset="0"/>
              </a:rPr>
              <a:t>我们提供了一个名为</a:t>
            </a:r>
            <a:r>
              <a:rPr lang="en-US" altLang="zh-CN" sz="2800" dirty="0">
                <a:latin typeface="Times New Roman" panose="02020603050405020304" pitchFamily="18" charset="0"/>
              </a:rPr>
              <a:t>clear.py</a:t>
            </a:r>
            <a:r>
              <a:rPr lang="zh-CN" altLang="en-US" sz="2800" dirty="0">
                <a:latin typeface="Times New Roman" panose="02020603050405020304" pitchFamily="18" charset="0"/>
              </a:rPr>
              <a:t>的</a:t>
            </a:r>
            <a:r>
              <a:rPr lang="en-US" altLang="zh-CN" sz="2800" dirty="0">
                <a:latin typeface="Times New Roman" panose="02020603050405020304" pitchFamily="18" charset="0"/>
              </a:rPr>
              <a:t>python</a:t>
            </a:r>
            <a:r>
              <a:rPr lang="zh-CN" altLang="en-US" sz="2800" dirty="0">
                <a:latin typeface="Times New Roman" panose="02020603050405020304" pitchFamily="18" charset="0"/>
              </a:rPr>
              <a:t>脚本，可以运行该脚本来进行一键清。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3943-803D-4F42-889F-BA29AAC0B418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文本占位符 27649"/>
          <p:cNvSpPr>
            <a:spLocks noGrp="1" noChangeArrowheads="1"/>
          </p:cNvSpPr>
          <p:nvPr>
            <p:ph idx="1"/>
          </p:nvPr>
        </p:nvSpPr>
        <p:spPr>
          <a:xfrm>
            <a:off x="789940" y="1329690"/>
            <a:ext cx="10706735" cy="5026660"/>
          </a:xfrm>
        </p:spPr>
        <p:txBody>
          <a:bodyPr>
            <a:normAutofit fontScale="87500" lnSpcReduction="20000"/>
          </a:bodyPr>
          <a:lstStyle/>
          <a:p>
            <a:pPr marL="0" lvl="1" indent="0" fontAlgn="auto">
              <a:lnSpc>
                <a:spcPct val="100000"/>
              </a:lnSpc>
              <a:buNone/>
            </a:pPr>
            <a:r>
              <a:rPr lang="en-US" altLang="zh-CN" dirty="0"/>
              <a:t>1)</a:t>
            </a:r>
            <a:r>
              <a:rPr lang="zh-CN" altLang="en-US" dirty="0"/>
              <a:t>须先安装</a:t>
            </a:r>
            <a:r>
              <a:rPr lang="en-US" altLang="zh-CN" dirty="0"/>
              <a:t>python</a:t>
            </a:r>
            <a:r>
              <a:rPr lang="zh-CN" altLang="en-US" dirty="0"/>
              <a:t> </a:t>
            </a:r>
          </a:p>
          <a:p>
            <a:pPr marL="457200" lvl="2" indent="0" fontAlgn="auto">
              <a:lnSpc>
                <a:spcPct val="100000"/>
              </a:lnSpc>
              <a:buNone/>
            </a:pPr>
            <a:r>
              <a:rPr lang="zh-CN" altLang="en-US" dirty="0"/>
              <a:t>实验室每台</a:t>
            </a:r>
            <a:r>
              <a:rPr lang="en-US" altLang="zh-CN" dirty="0"/>
              <a:t>PC</a:t>
            </a:r>
            <a:r>
              <a:rPr lang="zh-CN" altLang="en-US" dirty="0"/>
              <a:t>都装有</a:t>
            </a:r>
            <a:r>
              <a:rPr lang="en-US" altLang="zh-CN" dirty="0"/>
              <a:t>python 3.10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marL="0" lvl="1" indent="0" fontAlgn="auto">
              <a:lnSpc>
                <a:spcPct val="100000"/>
              </a:lnSpc>
              <a:buNone/>
            </a:pPr>
            <a:r>
              <a:rPr lang="en-US" altLang="zh-CN" dirty="0">
                <a:latin typeface="Times New Roman" panose="02020603050405020304" pitchFamily="18" charset="0"/>
              </a:rPr>
              <a:t>2) </a:t>
            </a:r>
            <a:r>
              <a:rPr lang="zh-CN" altLang="en-US" dirty="0">
                <a:latin typeface="Times New Roman" panose="02020603050405020304" pitchFamily="18" charset="0"/>
              </a:rPr>
              <a:t>在</a:t>
            </a:r>
            <a:r>
              <a:rPr lang="en-US" altLang="zh-CN" dirty="0">
                <a:latin typeface="Times New Roman" panose="02020603050405020304" pitchFamily="18" charset="0"/>
              </a:rPr>
              <a:t>CMD</a:t>
            </a:r>
            <a:r>
              <a:rPr lang="zh-CN" altLang="en-US" dirty="0">
                <a:latin typeface="Times New Roman" panose="02020603050405020304" pitchFamily="18" charset="0"/>
              </a:rPr>
              <a:t>命令提示符窗口里，输入</a:t>
            </a:r>
            <a:r>
              <a:rPr lang="zh-CN" altLang="en-US" dirty="0">
                <a:sym typeface="+mn-ea"/>
              </a:rPr>
              <a:t>命令</a:t>
            </a:r>
            <a:r>
              <a:rPr lang="zh-CN" altLang="en-US" dirty="0">
                <a:latin typeface="Times New Roman" panose="02020603050405020304" pitchFamily="18" charset="0"/>
              </a:rPr>
              <a:t>： </a:t>
            </a:r>
            <a:endParaRPr lang="zh-CN" altLang="en-US" b="1" dirty="0">
              <a:latin typeface="Times New Roman" panose="02020603050405020304" pitchFamily="18" charset="0"/>
            </a:endParaRPr>
          </a:p>
          <a:p>
            <a:pPr fontAlgn="auto">
              <a:lnSpc>
                <a:spcPct val="100000"/>
              </a:lnSpc>
              <a:buNone/>
            </a:pPr>
            <a:r>
              <a:rPr lang="zh-CN" altLang="en-US" dirty="0">
                <a:latin typeface="Times New Roman" panose="02020603050405020304" pitchFamily="18" charset="0"/>
              </a:rPr>
              <a:t>     </a:t>
            </a:r>
            <a:r>
              <a:rPr lang="en-US" altLang="zh-CN" i="1" dirty="0">
                <a:solidFill>
                  <a:srgbClr val="FF3300"/>
                </a:solidFill>
                <a:latin typeface="Times New Roman" panose="02020603050405020304" pitchFamily="18" charset="0"/>
              </a:rPr>
              <a:t>python clear.py x</a:t>
            </a:r>
            <a:r>
              <a:rPr lang="zh-CN" altLang="en-US" dirty="0">
                <a:latin typeface="Times New Roman" panose="02020603050405020304" pitchFamily="18" charset="0"/>
              </a:rPr>
              <a:t>  </a:t>
            </a:r>
            <a:r>
              <a:rPr lang="en-US" altLang="zh-CN" dirty="0">
                <a:latin typeface="Times New Roman" panose="02020603050405020304" pitchFamily="18" charset="0"/>
              </a:rPr>
              <a:t>  </a:t>
            </a:r>
            <a:r>
              <a:rPr lang="zh-CN" altLang="en-US" dirty="0">
                <a:latin typeface="Times New Roman" panose="02020603050405020304" pitchFamily="18" charset="0"/>
              </a:rPr>
              <a:t> 参数</a:t>
            </a:r>
            <a:r>
              <a:rPr lang="zh-CN" altLang="en-US" sz="2400" dirty="0">
                <a:latin typeface="Times New Roman" panose="02020603050405020304" pitchFamily="18" charset="0"/>
              </a:rPr>
              <a:t>x为组号 ,  执行一键清 （</a:t>
            </a:r>
            <a:r>
              <a:rPr lang="en-US" altLang="zh-CN" sz="2400" dirty="0">
                <a:latin typeface="Times New Roman" panose="02020603050405020304" pitchFamily="18" charset="0"/>
              </a:rPr>
              <a:t>clear.py</a:t>
            </a:r>
            <a:r>
              <a:rPr lang="zh-CN" altLang="en-US" sz="2400" dirty="0">
                <a:latin typeface="Times New Roman" panose="02020603050405020304" pitchFamily="18" charset="0"/>
              </a:rPr>
              <a:t>在</a:t>
            </a:r>
            <a:r>
              <a:rPr lang="en-US" altLang="zh-CN" sz="2400" dirty="0">
                <a:latin typeface="Times New Roman" panose="02020603050405020304" pitchFamily="18" charset="0"/>
              </a:rPr>
              <a:t>PC</a:t>
            </a:r>
            <a:r>
              <a:rPr lang="zh-CN" altLang="en-US" sz="2400" dirty="0">
                <a:latin typeface="Times New Roman" panose="02020603050405020304" pitchFamily="18" charset="0"/>
              </a:rPr>
              <a:t>机的</a:t>
            </a:r>
            <a:r>
              <a:rPr lang="en-US" altLang="zh-CN" sz="2400" dirty="0">
                <a:sym typeface="+mn-ea"/>
              </a:rPr>
              <a:t>MobaXterm</a:t>
            </a:r>
            <a:r>
              <a:rPr lang="zh-CN" altLang="en-US" sz="2400" dirty="0">
                <a:sym typeface="+mn-ea"/>
              </a:rPr>
              <a:t>目录下</a:t>
            </a:r>
            <a:r>
              <a:rPr lang="zh-CN" altLang="en-US" sz="2400" dirty="0">
                <a:latin typeface="Times New Roman" panose="02020603050405020304" pitchFamily="18" charset="0"/>
              </a:rPr>
              <a:t>）</a:t>
            </a:r>
          </a:p>
          <a:p>
            <a:pPr marL="625475" indent="-625475" fontAlgn="auto">
              <a:lnSpc>
                <a:spcPct val="100000"/>
              </a:lnSpc>
              <a:buNone/>
            </a:pPr>
            <a:r>
              <a:rPr lang="zh-CN" altLang="en-US" sz="2400" dirty="0">
                <a:latin typeface="Times New Roman" panose="02020603050405020304" pitchFamily="18" charset="0"/>
              </a:rPr>
              <a:t>   clear.py脚本执行完成后，相应</a:t>
            </a:r>
            <a:r>
              <a:rPr lang="en-US" altLang="zh-CN" sz="2400" dirty="0">
                <a:latin typeface="Times New Roman" panose="02020603050405020304" pitchFamily="18" charset="0"/>
              </a:rPr>
              <a:t>X</a:t>
            </a:r>
            <a:r>
              <a:rPr lang="zh-CN" altLang="en-US" sz="2400" dirty="0">
                <a:latin typeface="Times New Roman" panose="02020603050405020304" pitchFamily="18" charset="0"/>
              </a:rPr>
              <a:t>组各设备会自动热重启，重启后，设备就恢复到原配置</a:t>
            </a:r>
          </a:p>
          <a:p>
            <a:pPr marL="625475" indent="-625475" fontAlgn="auto">
              <a:lnSpc>
                <a:spcPct val="100000"/>
              </a:lnSpc>
              <a:buNone/>
            </a:pPr>
            <a:r>
              <a:rPr lang="en-US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zh-CN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注意事项：</a:t>
            </a:r>
          </a:p>
          <a:p>
            <a:pPr marL="625475" indent="0" fontAlgn="auto">
              <a:lnSpc>
                <a:spcPct val="100000"/>
              </a:lnSpc>
              <a:buNone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、运行此脚本前要保证所有设备连接都已经</a:t>
            </a:r>
            <a:r>
              <a:rPr lang="zh-CN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关闭。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5475" indent="0" fontAlgn="auto">
              <a:lnSpc>
                <a:spcPct val="100000"/>
              </a:lnSpc>
              <a:buNone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、由于设备热重启过程比较慢（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5~10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分钟），因此在实验过程中如非必要尽量不要用此功能。如有打错命令、功能配置出错等，可以用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undo +</a:t>
            </a:r>
            <a:r>
              <a:rPr lang="zh-CN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相应命令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进行取消命令、复原配置。</a:t>
            </a:r>
          </a:p>
          <a:p>
            <a:pPr marL="625475" indent="0" fontAlgn="auto">
              <a:lnSpc>
                <a:spcPct val="100000"/>
              </a:lnSpc>
              <a:buNone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、如果只想清除其中一个设备，可以在该设备用户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，输入命令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“reboot fast”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重启设备。</a:t>
            </a:r>
          </a:p>
        </p:txBody>
      </p:sp>
      <p:sp>
        <p:nvSpPr>
          <p:cNvPr id="37891" name="标题 27650"/>
          <p:cNvSpPr>
            <a:spLocks noGrp="1" noChangeArrowheads="1"/>
          </p:cNvSpPr>
          <p:nvPr>
            <p:ph type="title"/>
          </p:nvPr>
        </p:nvSpPr>
        <p:spPr>
          <a:xfrm>
            <a:off x="1981200" y="376238"/>
            <a:ext cx="8229600" cy="777875"/>
          </a:xfrm>
        </p:spPr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</a:rPr>
              <a:t>进行一键清操作步骤</a:t>
            </a:r>
            <a:endParaRPr lang="ko-KR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3943-803D-4F42-889F-BA29AAC0B418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4097"/>
          <p:cNvSpPr>
            <a:spLocks noGrp="1" noChangeArrowheads="1"/>
          </p:cNvSpPr>
          <p:nvPr>
            <p:ph type="ctrTitle"/>
          </p:nvPr>
        </p:nvSpPr>
        <p:spPr>
          <a:xfrm>
            <a:off x="2279650" y="188913"/>
            <a:ext cx="7772400" cy="1470025"/>
          </a:xfrm>
        </p:spPr>
        <p:txBody>
          <a:bodyPr anchor="ctr"/>
          <a:lstStyle/>
          <a:p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网络实验室注意事项</a:t>
            </a:r>
          </a:p>
        </p:txBody>
      </p:sp>
      <p:sp>
        <p:nvSpPr>
          <p:cNvPr id="15363" name="副标题 4098"/>
          <p:cNvSpPr>
            <a:spLocks noGrp="1" noChangeArrowheads="1"/>
          </p:cNvSpPr>
          <p:nvPr>
            <p:ph type="subTitle" idx="1"/>
          </p:nvPr>
        </p:nvSpPr>
        <p:spPr>
          <a:xfrm>
            <a:off x="1079500" y="1427480"/>
            <a:ext cx="10040620" cy="5111750"/>
          </a:xfrm>
        </p:spPr>
        <p:txBody>
          <a:bodyPr>
            <a:noAutofit/>
          </a:bodyPr>
          <a:lstStyle/>
          <a:p>
            <a:pPr algn="just" fontAlgn="auto">
              <a:lnSpc>
                <a:spcPct val="150000"/>
              </a:lnSpc>
            </a:pPr>
            <a:r>
              <a:rPr lang="en-US" altLang="zh-CN" sz="2000" dirty="0"/>
              <a:t>1.</a:t>
            </a:r>
            <a:r>
              <a:rPr lang="zh-CN" altLang="en-US" sz="2000" dirty="0"/>
              <a:t>请同学们做实验时，不要随意插拔网络设备上的线缆，包括：管理网线、</a:t>
            </a:r>
            <a:r>
              <a:rPr lang="en-US" altLang="zh-CN" sz="2000" dirty="0"/>
              <a:t>Console</a:t>
            </a:r>
            <a:r>
              <a:rPr lang="zh-CN" altLang="en-US" sz="2000" dirty="0"/>
              <a:t>线、校园网线</a:t>
            </a:r>
          </a:p>
          <a:p>
            <a:pPr algn="just" fontAlgn="auto">
              <a:lnSpc>
                <a:spcPct val="150000"/>
              </a:lnSpc>
            </a:pPr>
            <a:r>
              <a:rPr lang="en-US" altLang="zh-CN" sz="2000" dirty="0"/>
              <a:t>2.</a:t>
            </a:r>
            <a:r>
              <a:rPr lang="zh-CN" altLang="en-US" sz="2000" dirty="0"/>
              <a:t>做完实验后请关闭电脑、</a:t>
            </a:r>
            <a:r>
              <a:rPr lang="zh-CN" altLang="en-US" sz="2000" dirty="0">
                <a:solidFill>
                  <a:srgbClr val="C00000"/>
                </a:solidFill>
              </a:rPr>
              <a:t>关闭网络设备电源</a:t>
            </a:r>
            <a:r>
              <a:rPr lang="zh-CN" altLang="en-US" sz="2000" dirty="0"/>
              <a:t>、把网线整理好还回放置处！</a:t>
            </a:r>
          </a:p>
          <a:p>
            <a:pPr algn="just" fontAlgn="auto">
              <a:lnSpc>
                <a:spcPct val="150000"/>
              </a:lnSpc>
            </a:pPr>
            <a:r>
              <a:rPr lang="en-US" altLang="zh-CN" sz="2000" dirty="0"/>
              <a:t>3.</a:t>
            </a:r>
            <a:r>
              <a:rPr lang="zh-CN" altLang="en-US" sz="2000" dirty="0"/>
              <a:t>离开实验室时请把纸巾、饮料瓶等垃圾带走，不要遗漏个人物品！</a:t>
            </a:r>
          </a:p>
          <a:p>
            <a:pPr algn="just" fontAlgn="auto">
              <a:lnSpc>
                <a:spcPct val="150000"/>
              </a:lnSpc>
            </a:pPr>
            <a:r>
              <a:rPr lang="en-US" altLang="zh-CN" sz="2000" dirty="0"/>
              <a:t>4.</a:t>
            </a:r>
            <a:r>
              <a:rPr lang="zh-CN" altLang="en-US" sz="2000" dirty="0"/>
              <a:t>实验室现在的系统是</a:t>
            </a:r>
            <a:r>
              <a:rPr lang="en-US" altLang="zh-CN" sz="2000" dirty="0"/>
              <a:t>win10</a:t>
            </a:r>
            <a:r>
              <a:rPr lang="zh-CN" altLang="en-US" sz="2000" dirty="0"/>
              <a:t>，没有</a:t>
            </a:r>
            <a:r>
              <a:rPr lang="en-US" altLang="zh-CN" sz="2000" dirty="0"/>
              <a:t>telnet</a:t>
            </a:r>
            <a:r>
              <a:rPr lang="zh-CN" altLang="en-US" sz="2000" dirty="0"/>
              <a:t>客户端和服务器，但均提供了第三方的工具</a:t>
            </a:r>
            <a:r>
              <a:rPr lang="en-US" altLang="zh-CN" sz="2000" dirty="0"/>
              <a:t>MobaXterm_Personal_22.1</a:t>
            </a:r>
            <a:r>
              <a:rPr lang="zh-CN" altLang="en-US" sz="2000" dirty="0"/>
              <a:t>可以使用，自己安装在</a:t>
            </a:r>
            <a:r>
              <a:rPr lang="en-US" altLang="zh-CN" sz="2000" dirty="0"/>
              <a:t>PC</a:t>
            </a:r>
            <a:r>
              <a:rPr lang="zh-CN" altLang="en-US" sz="2000" dirty="0"/>
              <a:t>上的软件在机器重启后会被清除。</a:t>
            </a:r>
            <a:endParaRPr lang="en-US" altLang="zh-CN" sz="2000" dirty="0"/>
          </a:p>
          <a:p>
            <a:pPr algn="just" fontAlgn="auto">
              <a:lnSpc>
                <a:spcPct val="150000"/>
              </a:lnSpc>
            </a:pPr>
            <a:r>
              <a:rPr lang="en-US" altLang="zh-CN" sz="2000" dirty="0"/>
              <a:t>5.</a:t>
            </a:r>
            <a:r>
              <a:rPr lang="zh-CN" altLang="en-US" sz="2000" dirty="0"/>
              <a:t>实验室里的路由器和交换机由于历史原因有不同的型号和配置，所以有些组的路由器</a:t>
            </a:r>
            <a:r>
              <a:rPr lang="en-US" altLang="zh-CN" sz="2000" dirty="0"/>
              <a:t>/</a:t>
            </a:r>
            <a:r>
              <a:rPr lang="zh-CN" altLang="en-US" sz="2000" dirty="0"/>
              <a:t>交换机的端口名称和编号可能会不一样，做实验前最好先查看设备的接口情况（用</a:t>
            </a:r>
            <a:r>
              <a:rPr lang="en-US" altLang="zh-CN" sz="2000" dirty="0">
                <a:solidFill>
                  <a:srgbClr val="FF0000"/>
                </a:solidFill>
              </a:rPr>
              <a:t>display interface brief</a:t>
            </a:r>
            <a:r>
              <a:rPr lang="zh-CN" altLang="en-US" sz="2000" dirty="0"/>
              <a:t>命令），做实验时要根据实际情况修改相应配置命令。</a:t>
            </a:r>
          </a:p>
          <a:p>
            <a:pPr algn="just" fontAlgn="auto">
              <a:lnSpc>
                <a:spcPct val="150000"/>
              </a:lnSpc>
            </a:pPr>
            <a:endParaRPr lang="zh-CN" altLang="en-US" sz="20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 1"/>
          <p:cNvSpPr>
            <a:spLocks noGrp="1" noChangeArrowheads="1"/>
          </p:cNvSpPr>
          <p:nvPr>
            <p:ph type="title"/>
          </p:nvPr>
        </p:nvSpPr>
        <p:spPr>
          <a:xfrm>
            <a:off x="2152650" y="136524"/>
            <a:ext cx="7886700" cy="1325563"/>
          </a:xfrm>
        </p:spPr>
        <p:txBody>
          <a:bodyPr/>
          <a:lstStyle/>
          <a:p>
            <a:pPr algn="ctr"/>
            <a:r>
              <a:rPr lang="zh-CN" altLang="zh-CN" dirty="0"/>
              <a:t>课堂练习</a:t>
            </a:r>
            <a:endParaRPr lang="en-US" altLang="zh-CN" dirty="0"/>
          </a:p>
        </p:txBody>
      </p:sp>
      <p:sp>
        <p:nvSpPr>
          <p:cNvPr id="40963" name="内容占位符 2"/>
          <p:cNvSpPr>
            <a:spLocks noGrp="1" noChangeArrowheads="1"/>
          </p:cNvSpPr>
          <p:nvPr>
            <p:ph idx="1"/>
          </p:nvPr>
        </p:nvSpPr>
        <p:spPr>
          <a:xfrm>
            <a:off x="1917836" y="1280504"/>
            <a:ext cx="5471849" cy="4525962"/>
          </a:xfrm>
        </p:spPr>
        <p:txBody>
          <a:bodyPr>
            <a:normAutofit lnSpcReduction="10000"/>
          </a:bodyPr>
          <a:lstStyle/>
          <a:p>
            <a:r>
              <a:rPr lang="zh-CN" altLang="en-US" sz="2400" dirty="0"/>
              <a:t>通过</a:t>
            </a:r>
            <a:r>
              <a:rPr lang="en-US" altLang="zh-CN" sz="2400" dirty="0"/>
              <a:t>telnet</a:t>
            </a:r>
            <a:r>
              <a:rPr lang="zh-CN" altLang="en-US" sz="2400" dirty="0"/>
              <a:t>方式访问网络设备，进行网络设备的相关配置</a:t>
            </a:r>
            <a:endParaRPr lang="en-US" altLang="zh-CN" sz="2400" dirty="0"/>
          </a:p>
          <a:p>
            <a:r>
              <a:rPr lang="zh-CN" altLang="en-US" sz="2400" dirty="0"/>
              <a:t>通过</a:t>
            </a:r>
            <a:r>
              <a:rPr lang="en-US" altLang="zh-CN" sz="2400" dirty="0"/>
              <a:t>telnet</a:t>
            </a:r>
            <a:r>
              <a:rPr lang="zh-CN" altLang="en-US" sz="2400" dirty="0"/>
              <a:t>访问网络设备</a:t>
            </a:r>
            <a:r>
              <a:rPr lang="en-US" altLang="zh-CN" sz="2400" dirty="0"/>
              <a:t>,</a:t>
            </a:r>
            <a:r>
              <a:rPr lang="zh-CN" altLang="en-US" sz="2400" dirty="0"/>
              <a:t>熟悉网络设备的配置</a:t>
            </a:r>
            <a:endParaRPr lang="en-US" altLang="zh-CN" sz="2400" dirty="0"/>
          </a:p>
          <a:p>
            <a:pPr marL="457200" lvl="1" indent="0">
              <a:buNone/>
            </a:pPr>
            <a:r>
              <a:rPr lang="en-US" altLang="zh-CN" sz="2000" dirty="0"/>
              <a:t>(1)</a:t>
            </a:r>
            <a:r>
              <a:rPr lang="zh-CN" altLang="en-US" sz="2000" dirty="0"/>
              <a:t>练习查看交换机、路由器所有接口状态、启动或关闭某一接口、修改路由器和交换机的名字、查看正在运行的接口状态等命令</a:t>
            </a:r>
            <a:endParaRPr lang="en-US" altLang="zh-CN" sz="2000" dirty="0"/>
          </a:p>
          <a:p>
            <a:pPr marL="457200" lvl="1" indent="0">
              <a:buNone/>
            </a:pPr>
            <a:r>
              <a:rPr lang="en-US" altLang="zh-CN" sz="2000" dirty="0"/>
              <a:t>(2)</a:t>
            </a:r>
            <a:r>
              <a:rPr lang="zh-CN" altLang="en-US" sz="2000" dirty="0"/>
              <a:t>假设你是某公司新网管，第</a:t>
            </a:r>
            <a:r>
              <a:rPr lang="en-US" altLang="zh-CN" sz="2000" dirty="0"/>
              <a:t>1</a:t>
            </a:r>
            <a:r>
              <a:rPr lang="zh-CN" altLang="en-US" sz="2000" dirty="0"/>
              <a:t>天上班，你必须掌握公司路由器的当前工作情况，了解公司的网络设备和网络环境，查看路由器的配置信息、路由器当前生效的配置信息、系统信息、路由信息等，请给出完成该任务所需的命令。</a:t>
            </a:r>
          </a:p>
          <a:p>
            <a:r>
              <a:rPr lang="zh-CN" altLang="en-US" sz="2400" dirty="0"/>
              <a:t>实验结束时，请使用一键清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018" y="1280505"/>
            <a:ext cx="2090927" cy="29731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503269" y="4253655"/>
            <a:ext cx="3164732" cy="2491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16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阅读并理解教材如下章节</a:t>
            </a:r>
            <a:r>
              <a:rPr lang="zh-CN" altLang="en-US" sz="16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zh-CN" altLang="zh-CN" sz="1600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538480" indent="-538480" algn="just">
              <a:spcAft>
                <a:spcPts val="0"/>
              </a:spcAft>
            </a:pPr>
            <a:r>
              <a:rPr lang="en-US" altLang="zh-CN" sz="16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6.1.6 </a:t>
            </a:r>
            <a:r>
              <a:rPr lang="zh-CN" altLang="zh-CN" sz="16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交换机的接口与连接线缆 </a:t>
            </a:r>
            <a:r>
              <a:rPr lang="en-US" altLang="zh-CN" sz="1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P160-161</a:t>
            </a:r>
            <a:endParaRPr lang="zh-CN" altLang="zh-CN" sz="1400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16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6.1.7 </a:t>
            </a:r>
            <a:r>
              <a:rPr lang="zh-CN" altLang="zh-CN" sz="16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交换机配置基础 </a:t>
            </a:r>
            <a:r>
              <a:rPr lang="en-US" altLang="zh-CN" sz="1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P161-162</a:t>
            </a:r>
            <a:endParaRPr lang="zh-CN" altLang="zh-CN" sz="1600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16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6.1.8 </a:t>
            </a:r>
            <a:r>
              <a:rPr lang="zh-CN" altLang="zh-CN" sz="16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交换机的命令模式</a:t>
            </a:r>
            <a:r>
              <a:rPr lang="en-US" altLang="zh-CN" sz="1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P162-163</a:t>
            </a:r>
            <a:endParaRPr lang="zh-CN" altLang="zh-CN" sz="1600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6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7.1.3 </a:t>
            </a:r>
            <a:r>
              <a:rPr lang="zh-CN" altLang="zh-CN" sz="16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路由器的分类 </a:t>
            </a:r>
            <a:r>
              <a:rPr lang="en-US" altLang="zh-CN" sz="1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P226</a:t>
            </a:r>
            <a:endParaRPr lang="zh-CN" altLang="zh-CN" sz="1400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538480" indent="-538480" algn="just">
              <a:spcAft>
                <a:spcPts val="0"/>
              </a:spcAft>
            </a:pPr>
            <a:r>
              <a:rPr lang="en-US" altLang="zh-CN" sz="16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7.1.5 </a:t>
            </a:r>
            <a:r>
              <a:rPr lang="zh-CN" altLang="zh-CN" sz="16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路由器的接口和线缆 </a:t>
            </a:r>
            <a:r>
              <a:rPr lang="en-US" altLang="zh-CN" sz="1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P227-228</a:t>
            </a:r>
            <a:endParaRPr lang="zh-CN" altLang="zh-CN" sz="1400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16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7.1.6 </a:t>
            </a:r>
            <a:r>
              <a:rPr lang="zh-CN" altLang="zh-CN" sz="16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路由器配置 </a:t>
            </a:r>
            <a:r>
              <a:rPr lang="en-US" altLang="zh-CN" sz="1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P228-229</a:t>
            </a:r>
            <a:endParaRPr lang="zh-CN" altLang="zh-CN" sz="1400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47675" indent="-447675" algn="just">
              <a:spcAft>
                <a:spcPts val="0"/>
              </a:spcAft>
            </a:pPr>
            <a:r>
              <a:rPr lang="en-US" altLang="zh-CN" sz="16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7.1.8 </a:t>
            </a:r>
            <a:r>
              <a:rPr lang="zh-CN" altLang="zh-CN" sz="16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路由器的常见命令方式 </a:t>
            </a:r>
            <a:r>
              <a:rPr lang="en-US" altLang="zh-CN" sz="1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P230</a:t>
            </a:r>
            <a:endParaRPr lang="zh-CN" altLang="zh-CN" sz="1400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6146"/>
          <p:cNvSpPr>
            <a:spLocks noChangeArrowheads="1"/>
          </p:cNvSpPr>
          <p:nvPr/>
        </p:nvSpPr>
        <p:spPr bwMode="auto">
          <a:xfrm>
            <a:off x="4348163" y="6700838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/>
            <a:endParaRPr lang="ko-KR" altLang="en-US" sz="1400">
              <a:latin typeface="Times New Roman" panose="02020603050405020304" pitchFamily="18" charset="0"/>
              <a:ea typeface="-보람M" pitchFamily="2" charset="-127"/>
              <a:cs typeface="Times New Roman" panose="02020603050405020304" pitchFamily="18" charset="0"/>
            </a:endParaRPr>
          </a:p>
        </p:txBody>
      </p:sp>
      <p:sp>
        <p:nvSpPr>
          <p:cNvPr id="17454" name="标题 6358"/>
          <p:cNvSpPr>
            <a:spLocks noGrp="1" noChangeArrowheads="1"/>
          </p:cNvSpPr>
          <p:nvPr>
            <p:ph type="title"/>
          </p:nvPr>
        </p:nvSpPr>
        <p:spPr>
          <a:xfrm>
            <a:off x="2782888" y="131763"/>
            <a:ext cx="6864350" cy="920750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实验室布局和布线图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680" y="932180"/>
            <a:ext cx="8584565" cy="58280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占位符 8193"/>
          <p:cNvSpPr>
            <a:spLocks noGrp="1" noChangeArrowheads="1"/>
          </p:cNvSpPr>
          <p:nvPr>
            <p:ph idx="1"/>
          </p:nvPr>
        </p:nvSpPr>
        <p:spPr>
          <a:xfrm>
            <a:off x="1703388" y="765175"/>
            <a:ext cx="8713787" cy="5759450"/>
          </a:xfrm>
        </p:spPr>
        <p:txBody>
          <a:bodyPr/>
          <a:lstStyle/>
          <a:p>
            <a:pPr>
              <a:buFontTx/>
              <a:buNone/>
            </a:pPr>
            <a:r>
              <a:rPr lang="ko-KR" altLang="en-US">
                <a:ea typeface="Gulim" pitchFamily="34" charset="-127"/>
              </a:rPr>
              <a:t> </a:t>
            </a:r>
          </a:p>
        </p:txBody>
      </p:sp>
      <p:sp>
        <p:nvSpPr>
          <p:cNvPr id="19460" name="矩形 8195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/>
            <a:endParaRPr lang="ko-KR" altLang="en-US" sz="1400">
              <a:latin typeface="-보람M" pitchFamily="2" charset="-127"/>
              <a:ea typeface="-보람M" pitchFamily="2" charset="-127"/>
            </a:endParaRPr>
          </a:p>
        </p:txBody>
      </p:sp>
      <p:sp>
        <p:nvSpPr>
          <p:cNvPr id="19502" name="标题 8297"/>
          <p:cNvSpPr>
            <a:spLocks noGrp="1" noChangeArrowheads="1"/>
          </p:cNvSpPr>
          <p:nvPr>
            <p:ph type="title"/>
          </p:nvPr>
        </p:nvSpPr>
        <p:spPr>
          <a:xfrm>
            <a:off x="4295775" y="404813"/>
            <a:ext cx="5634038" cy="615950"/>
          </a:xfrm>
        </p:spPr>
        <p:txBody>
          <a:bodyPr/>
          <a:lstStyle/>
          <a:p>
            <a:r>
              <a:rPr lang="zh-CN" altLang="en-US" sz="3600" b="1">
                <a:solidFill>
                  <a:schemeClr val="tx1"/>
                </a:solidFill>
              </a:rPr>
              <a:t>实验室拓扑图</a:t>
            </a:r>
            <a:endParaRPr lang="ko-KR" altLang="en-US" sz="3600" b="1">
              <a:solidFill>
                <a:schemeClr val="tx1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3943-803D-4F42-889F-BA29AAC0B418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35" y="435610"/>
            <a:ext cx="11657965" cy="592074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AD18044-2AE0-475A-84B3-00089DDA509F}"/>
              </a:ext>
            </a:extLst>
          </p:cNvPr>
          <p:cNvSpPr/>
          <p:nvPr/>
        </p:nvSpPr>
        <p:spPr>
          <a:xfrm>
            <a:off x="3407229" y="3551804"/>
            <a:ext cx="1240971" cy="273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FF0000"/>
                </a:solidFill>
              </a:rPr>
              <a:t>校园网卡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组内设备及管理</a:t>
            </a:r>
            <a:r>
              <a:rPr lang="en-US" altLang="zh-CN"/>
              <a:t>IP </a:t>
            </a:r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415" y="1993265"/>
            <a:ext cx="11647805" cy="317563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3943-803D-4F42-889F-BA29AAC0B418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997585" y="5623560"/>
            <a:ext cx="74974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说明：各组</a:t>
            </a:r>
            <a:r>
              <a:rPr lang="en-US" altLang="zh-CN"/>
              <a:t>PC</a:t>
            </a:r>
            <a:r>
              <a:rPr lang="zh-CN" altLang="en-US"/>
              <a:t>通过</a:t>
            </a:r>
            <a:r>
              <a:rPr lang="en-US" altLang="zh-CN"/>
              <a:t>telnet</a:t>
            </a:r>
            <a:r>
              <a:rPr lang="zh-CN" altLang="en-US"/>
              <a:t>各设备的管理端口</a:t>
            </a:r>
            <a:r>
              <a:rPr lang="en-US" altLang="zh-CN"/>
              <a:t>IP</a:t>
            </a:r>
            <a:r>
              <a:rPr lang="zh-CN" altLang="en-US"/>
              <a:t>连接到设备进行登录、配置：如：</a:t>
            </a:r>
            <a:r>
              <a:rPr lang="en-US" altLang="zh-CN" i="1">
                <a:solidFill>
                  <a:srgbClr val="3366FF"/>
                </a:solidFill>
              </a:rPr>
              <a:t>telnet 172.16.1.201 </a:t>
            </a:r>
            <a:r>
              <a:rPr lang="zh-CN" altLang="en-US" i="1">
                <a:solidFill>
                  <a:srgbClr val="3366FF"/>
                </a:solidFill>
              </a:rPr>
              <a:t>连接第</a:t>
            </a:r>
            <a:r>
              <a:rPr lang="en-US" altLang="zh-CN" i="1">
                <a:solidFill>
                  <a:srgbClr val="3366FF"/>
                </a:solidFill>
              </a:rPr>
              <a:t>1</a:t>
            </a:r>
            <a:r>
              <a:rPr lang="zh-CN" altLang="en-US" i="1">
                <a:solidFill>
                  <a:srgbClr val="3366FF"/>
                </a:solidFill>
              </a:rPr>
              <a:t>组交换机</a:t>
            </a:r>
            <a:r>
              <a:rPr lang="en-US" altLang="zh-CN" i="1">
                <a:solidFill>
                  <a:srgbClr val="3366FF"/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1265"/>
          <p:cNvSpPr>
            <a:spLocks noGrp="1" noChangeArrowheads="1"/>
          </p:cNvSpPr>
          <p:nvPr>
            <p:ph type="title"/>
          </p:nvPr>
        </p:nvSpPr>
        <p:spPr>
          <a:xfrm>
            <a:off x="2106510" y="181768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chemeClr val="tx1"/>
                </a:solidFill>
              </a:rPr>
              <a:t>实验室学生</a:t>
            </a:r>
            <a:r>
              <a:rPr lang="en-US" altLang="zh-CN" dirty="0">
                <a:solidFill>
                  <a:schemeClr val="tx1"/>
                </a:solidFill>
              </a:rPr>
              <a:t>PC</a:t>
            </a:r>
            <a:r>
              <a:rPr lang="zh-CN" altLang="en-US" dirty="0">
                <a:solidFill>
                  <a:schemeClr val="tx1"/>
                </a:solidFill>
              </a:rPr>
              <a:t>的</a:t>
            </a:r>
            <a:r>
              <a:rPr lang="en-US" altLang="zh-CN" dirty="0">
                <a:solidFill>
                  <a:schemeClr val="tx1"/>
                </a:solidFill>
              </a:rPr>
              <a:t>IP</a:t>
            </a:r>
            <a:r>
              <a:rPr lang="zh-CN" altLang="en-US" dirty="0">
                <a:solidFill>
                  <a:schemeClr val="tx1"/>
                </a:solidFill>
              </a:rPr>
              <a:t>分配</a:t>
            </a:r>
          </a:p>
        </p:txBody>
      </p:sp>
      <p:graphicFrame>
        <p:nvGraphicFramePr>
          <p:cNvPr id="11267" name="表格 11266"/>
          <p:cNvGraphicFramePr/>
          <p:nvPr>
            <p:custDataLst>
              <p:tags r:id="rId1"/>
            </p:custDataLst>
          </p:nvPr>
        </p:nvGraphicFramePr>
        <p:xfrm>
          <a:off x="2329815" y="1993900"/>
          <a:ext cx="6762115" cy="3171825"/>
        </p:xfrm>
        <a:graphic>
          <a:graphicData uri="http://schemas.openxmlformats.org/drawingml/2006/table">
            <a:tbl>
              <a:tblPr/>
              <a:tblGrid>
                <a:gridCol w="1181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7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2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89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sym typeface="宋体" panose="02010600030101010101" pitchFamily="2" charset="-122"/>
                        </a:rPr>
                        <a:t>组别</a:t>
                      </a:r>
                    </a:p>
                  </a:txBody>
                  <a:tcPr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sym typeface="宋体" panose="02010600030101010101" pitchFamily="2" charset="-122"/>
                        </a:rPr>
                        <a:t>PC</a:t>
                      </a:r>
                      <a:r>
                        <a:rPr lang="zh-CN" altLang="en-US" sz="16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sym typeface="宋体" panose="02010600030101010101" pitchFamily="2" charset="-122"/>
                        </a:rPr>
                        <a:t>名称</a:t>
                      </a:r>
                    </a:p>
                  </a:txBody>
                  <a:tcPr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6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sym typeface="宋体" panose="02010600030101010101" pitchFamily="2" charset="-122"/>
                        </a:rPr>
                        <a:t>IP</a:t>
                      </a:r>
                    </a:p>
                  </a:txBody>
                  <a:tcPr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sym typeface="宋体" panose="02010600030101010101" pitchFamily="2" charset="-122"/>
                        </a:rPr>
                        <a:t>网关</a:t>
                      </a:r>
                    </a:p>
                  </a:txBody>
                  <a:tcPr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535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600" b="1" i="0" u="none" kern="1200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  <a:sym typeface="宋体" panose="02010600030101010101" pitchFamily="2" charset="-122"/>
                        </a:rPr>
                        <a:t>01</a:t>
                      </a:r>
                    </a:p>
                  </a:txBody>
                  <a:tcPr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sym typeface="宋体" panose="02010600030101010101" pitchFamily="2" charset="-122"/>
                        </a:rPr>
                        <a:t>D42_11-D42_13</a:t>
                      </a:r>
                    </a:p>
                  </a:txBody>
                  <a:tcPr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sym typeface="宋体" panose="02010600030101010101" pitchFamily="2" charset="-122"/>
                        </a:rPr>
                        <a:t>172.16.1.</a:t>
                      </a:r>
                      <a:r>
                        <a:rPr lang="en-US" altLang="x-none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sym typeface="宋体" panose="02010600030101010101" pitchFamily="2" charset="-122"/>
                        </a:rPr>
                        <a:t>1</a:t>
                      </a: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sym typeface="宋体" panose="02010600030101010101" pitchFamily="2" charset="-122"/>
                        </a:rPr>
                        <a:t>-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sym typeface="宋体" panose="02010600030101010101" pitchFamily="2" charset="-122"/>
                        </a:rPr>
                        <a:t>3</a:t>
                      </a: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sym typeface="宋体" panose="02010600030101010101" pitchFamily="2" charset="-122"/>
                        </a:rPr>
                        <a:t>/16</a:t>
                      </a:r>
                    </a:p>
                  </a:txBody>
                  <a:tcPr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sym typeface="宋体" panose="02010600030101010101" pitchFamily="2" charset="-122"/>
                        </a:rPr>
                        <a:t>172.16.0.1</a:t>
                      </a:r>
                    </a:p>
                  </a:txBody>
                  <a:tcPr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90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600" b="1" i="0" u="none" kern="1200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  <a:sym typeface="宋体" panose="02010600030101010101" pitchFamily="2" charset="-122"/>
                        </a:rPr>
                        <a:t>02</a:t>
                      </a:r>
                    </a:p>
                  </a:txBody>
                  <a:tcPr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sym typeface="宋体" panose="02010600030101010101" pitchFamily="2" charset="-122"/>
                        </a:rPr>
                        <a:t>D42_14-D42_16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sym typeface="宋体" panose="02010600030101010101" pitchFamily="2" charset="-122"/>
                      </a:endParaRPr>
                    </a:p>
                  </a:txBody>
                  <a:tcPr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sym typeface="宋体" panose="02010600030101010101" pitchFamily="2" charset="-122"/>
                        </a:rPr>
                        <a:t>172.16.2.</a:t>
                      </a:r>
                      <a:r>
                        <a:rPr lang="en-US" altLang="x-none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sym typeface="宋体" panose="02010600030101010101" pitchFamily="2" charset="-122"/>
                        </a:rPr>
                        <a:t>1</a:t>
                      </a: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sym typeface="宋体" panose="02010600030101010101" pitchFamily="2" charset="-122"/>
                        </a:rPr>
                        <a:t>-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sym typeface="宋体" panose="02010600030101010101" pitchFamily="2" charset="-122"/>
                        </a:rPr>
                        <a:t>3</a:t>
                      </a: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sym typeface="宋体" panose="02010600030101010101" pitchFamily="2" charset="-122"/>
                        </a:rPr>
                        <a:t>/16</a:t>
                      </a:r>
                    </a:p>
                  </a:txBody>
                  <a:tcPr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sym typeface="宋体" panose="02010600030101010101" pitchFamily="2" charset="-122"/>
                        </a:rPr>
                        <a:t>172.16.0.1</a:t>
                      </a:r>
                    </a:p>
                  </a:txBody>
                  <a:tcPr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535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600" b="1" i="0" u="none" kern="1200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  <a:sym typeface="宋体" panose="02010600030101010101" pitchFamily="2" charset="-122"/>
                        </a:rPr>
                        <a:t>03</a:t>
                      </a:r>
                    </a:p>
                  </a:txBody>
                  <a:tcPr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sym typeface="宋体" panose="02010600030101010101" pitchFamily="2" charset="-122"/>
                        </a:rPr>
                        <a:t>D42_21-D42_23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sym typeface="宋体" panose="02010600030101010101" pitchFamily="2" charset="-122"/>
                      </a:endParaRPr>
                    </a:p>
                  </a:txBody>
                  <a:tcPr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sym typeface="宋体" panose="02010600030101010101" pitchFamily="2" charset="-122"/>
                        </a:rPr>
                        <a:t>172.16.3.</a:t>
                      </a:r>
                      <a:r>
                        <a:rPr lang="en-US" altLang="x-none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sym typeface="宋体" panose="02010600030101010101" pitchFamily="2" charset="-122"/>
                        </a:rPr>
                        <a:t>1</a:t>
                      </a: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sym typeface="宋体" panose="02010600030101010101" pitchFamily="2" charset="-122"/>
                        </a:rPr>
                        <a:t>-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sym typeface="宋体" panose="02010600030101010101" pitchFamily="2" charset="-122"/>
                        </a:rPr>
                        <a:t>3</a:t>
                      </a: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sym typeface="宋体" panose="02010600030101010101" pitchFamily="2" charset="-122"/>
                        </a:rPr>
                        <a:t>/16</a:t>
                      </a:r>
                    </a:p>
                  </a:txBody>
                  <a:tcPr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sym typeface="宋体" panose="02010600030101010101" pitchFamily="2" charset="-122"/>
                        </a:rPr>
                        <a:t>172.16.0.1</a:t>
                      </a:r>
                    </a:p>
                  </a:txBody>
                  <a:tcPr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89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sym typeface="宋体" panose="02010600030101010101" pitchFamily="2" charset="-122"/>
                        </a:rPr>
                        <a:t>……</a:t>
                      </a:r>
                    </a:p>
                  </a:txBody>
                  <a:tcPr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zh-CN" sz="1600">
                        <a:solidFill>
                          <a:srgbClr val="000000"/>
                        </a:solidFill>
                        <a:latin typeface="Calibri" panose="020F0502020204030204" pitchFamily="34" charset="0"/>
                        <a:sym typeface="宋体" panose="02010600030101010101" pitchFamily="2" charset="-122"/>
                      </a:endParaRPr>
                    </a:p>
                  </a:txBody>
                  <a:tcPr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sym typeface="宋体" panose="02010600030101010101" pitchFamily="2" charset="-122"/>
                        </a:rPr>
                        <a:t>……</a:t>
                      </a:r>
                    </a:p>
                  </a:txBody>
                  <a:tcPr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sym typeface="宋体" panose="02010600030101010101" pitchFamily="2" charset="-122"/>
                        </a:rPr>
                        <a:t>……</a:t>
                      </a:r>
                    </a:p>
                  </a:txBody>
                  <a:tcPr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075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600" b="1" i="0" u="none" kern="1200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  <a:sym typeface="宋体" panose="02010600030101010101" pitchFamily="2" charset="-122"/>
                        </a:rPr>
                        <a:t> 27</a:t>
                      </a:r>
                    </a:p>
                  </a:txBody>
                  <a:tcPr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sym typeface="宋体" panose="02010600030101010101" pitchFamily="2" charset="-122"/>
                        </a:rPr>
                        <a:t>D42_E1-D42_E3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sym typeface="宋体" panose="02010600030101010101" pitchFamily="2" charset="-122"/>
                      </a:endParaRPr>
                    </a:p>
                  </a:txBody>
                  <a:tcPr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sym typeface="宋体" panose="02010600030101010101" pitchFamily="2" charset="-122"/>
                        </a:rPr>
                        <a:t>172.16.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sym typeface="宋体" panose="02010600030101010101" pitchFamily="2" charset="-122"/>
                        </a:rPr>
                        <a:t>27</a:t>
                      </a: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sym typeface="宋体" panose="02010600030101010101" pitchFamily="2" charset="-122"/>
                        </a:rPr>
                        <a:t>.</a:t>
                      </a:r>
                      <a:r>
                        <a:rPr lang="en-US" altLang="x-none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sym typeface="宋体" panose="02010600030101010101" pitchFamily="2" charset="-122"/>
                        </a:rPr>
                        <a:t>1</a:t>
                      </a: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sym typeface="宋体" panose="02010600030101010101" pitchFamily="2" charset="-122"/>
                        </a:rPr>
                        <a:t>-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sym typeface="宋体" panose="02010600030101010101" pitchFamily="2" charset="-122"/>
                        </a:rPr>
                        <a:t>3</a:t>
                      </a: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sym typeface="宋体" panose="02010600030101010101" pitchFamily="2" charset="-122"/>
                        </a:rPr>
                        <a:t>/16</a:t>
                      </a:r>
                    </a:p>
                  </a:txBody>
                  <a:tcPr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sym typeface="宋体" panose="02010600030101010101" pitchFamily="2" charset="-122"/>
                        </a:rPr>
                        <a:t>172.16.0.1</a:t>
                      </a:r>
                    </a:p>
                  </a:txBody>
                  <a:tcPr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564" name="文本框 11375"/>
          <p:cNvSpPr txBox="1">
            <a:spLocks noChangeArrowheads="1"/>
          </p:cNvSpPr>
          <p:nvPr/>
        </p:nvSpPr>
        <p:spPr bwMode="auto">
          <a:xfrm>
            <a:off x="1537970" y="1392555"/>
            <a:ext cx="780669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27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组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PC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的IP地址在同一个IP地址段，IP地址如下表</a:t>
            </a:r>
          </a:p>
        </p:txBody>
      </p:sp>
      <p:sp>
        <p:nvSpPr>
          <p:cNvPr id="22565" name="文本框 11376"/>
          <p:cNvSpPr txBox="1">
            <a:spLocks noChangeArrowheads="1"/>
          </p:cNvSpPr>
          <p:nvPr/>
        </p:nvSpPr>
        <p:spPr bwMode="auto">
          <a:xfrm>
            <a:off x="1480185" y="5166360"/>
            <a:ext cx="970788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 为防止本组学生实验时访问其他组设备而相互影响，在核心上进行了组与组的隔离处理</a:t>
            </a:r>
          </a:p>
        </p:txBody>
      </p:sp>
      <p:sp>
        <p:nvSpPr>
          <p:cNvPr id="22566" name="文本框 11377"/>
          <p:cNvSpPr txBox="1">
            <a:spLocks noChangeArrowheads="1"/>
          </p:cNvSpPr>
          <p:nvPr/>
        </p:nvSpPr>
        <p:spPr bwMode="auto">
          <a:xfrm>
            <a:off x="1537970" y="5890260"/>
            <a:ext cx="902525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核心S57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0连接到代理服务器，其IP地址为172.16.0.1/16, 通过代理服务器连接到校园网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3943-803D-4F42-889F-BA29AAC0B41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52650" y="136524"/>
            <a:ext cx="7886700" cy="1325563"/>
          </a:xfrm>
        </p:spPr>
        <p:txBody>
          <a:bodyPr/>
          <a:lstStyle/>
          <a:p>
            <a:r>
              <a:rPr lang="zh-CN" altLang="en-US" dirty="0"/>
              <a:t>使用个人笔记本配置网络设备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52650" y="1253331"/>
            <a:ext cx="8233128" cy="4351338"/>
          </a:xfrm>
        </p:spPr>
        <p:txBody>
          <a:bodyPr>
            <a:noAutofit/>
          </a:bodyPr>
          <a:lstStyle/>
          <a:p>
            <a:r>
              <a:rPr lang="zh-CN" altLang="en-US" sz="2400" dirty="0"/>
              <a:t>无线连接：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     SSID</a:t>
            </a:r>
            <a:r>
              <a:rPr lang="zh-CN" altLang="en-US" sz="2400" dirty="0"/>
              <a:t>：</a:t>
            </a:r>
            <a:r>
              <a:rPr lang="en-US" altLang="zh-CN" sz="2400" dirty="0"/>
              <a:t>D402-WIFI</a:t>
            </a:r>
          </a:p>
          <a:p>
            <a:pPr marL="0" indent="0">
              <a:buNone/>
            </a:pPr>
            <a:r>
              <a:rPr lang="en-US" altLang="zh-CN" sz="2400" dirty="0"/>
              <a:t>     </a:t>
            </a:r>
            <a:r>
              <a:rPr lang="zh-CN" altLang="en-US" sz="2400" dirty="0"/>
              <a:t>密码：</a:t>
            </a:r>
            <a:r>
              <a:rPr lang="en-US" altLang="zh-CN" sz="2400" dirty="0"/>
              <a:t>b402b402</a:t>
            </a:r>
          </a:p>
          <a:p>
            <a:r>
              <a:rPr lang="zh-CN" altLang="en-US" sz="2400" dirty="0"/>
              <a:t>连接成功后：</a:t>
            </a:r>
            <a:endParaRPr lang="en-US" altLang="zh-CN" sz="2400" dirty="0"/>
          </a:p>
          <a:p>
            <a:pPr marL="0" indent="0">
              <a:buNone/>
            </a:pPr>
            <a:r>
              <a:rPr lang="zh-CN" altLang="en-US" sz="2400" dirty="0"/>
              <a:t>     将无线网卡的</a:t>
            </a:r>
            <a:r>
              <a:rPr lang="en-US" altLang="zh-CN" sz="2400" dirty="0"/>
              <a:t>IP</a:t>
            </a:r>
            <a:r>
              <a:rPr lang="zh-CN" altLang="en-US" sz="2400" dirty="0"/>
              <a:t>地址设置为对应小组的地址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     </a:t>
            </a:r>
            <a:r>
              <a:rPr lang="zh-CN" altLang="en-US" sz="2400" dirty="0"/>
              <a:t>例：连接第</a:t>
            </a:r>
            <a:r>
              <a:rPr lang="en-US" altLang="zh-CN" sz="2400" dirty="0">
                <a:solidFill>
                  <a:srgbClr val="FF0000"/>
                </a:solidFill>
              </a:rPr>
              <a:t>1</a:t>
            </a:r>
            <a:r>
              <a:rPr lang="zh-CN" altLang="en-US" sz="2400" dirty="0"/>
              <a:t>组，</a:t>
            </a:r>
            <a:br>
              <a:rPr lang="en-US" altLang="zh-CN" sz="2400" dirty="0"/>
            </a:br>
            <a:r>
              <a:rPr lang="en-US" altLang="zh-CN" sz="2400" dirty="0"/>
              <a:t>            </a:t>
            </a:r>
            <a:r>
              <a:rPr lang="zh-CN" altLang="en-US" sz="2400" dirty="0"/>
              <a:t>需设置地址：</a:t>
            </a:r>
            <a:r>
              <a:rPr lang="en-US" altLang="zh-CN" sz="2400" dirty="0"/>
              <a:t>172.16.</a:t>
            </a:r>
            <a:r>
              <a:rPr lang="en-US" altLang="zh-CN" sz="2400" dirty="0">
                <a:solidFill>
                  <a:srgbClr val="FF0000"/>
                </a:solidFill>
              </a:rPr>
              <a:t>1</a:t>
            </a:r>
            <a:r>
              <a:rPr lang="en-US" altLang="zh-CN" sz="2400" dirty="0"/>
              <a:t>.6-254</a:t>
            </a:r>
          </a:p>
          <a:p>
            <a:pPr marL="0" indent="0">
              <a:buNone/>
            </a:pPr>
            <a:r>
              <a:rPr lang="en-US" altLang="zh-CN" sz="2400" dirty="0"/>
              <a:t>            </a:t>
            </a:r>
            <a:r>
              <a:rPr lang="zh-CN" altLang="en-US" sz="2400" dirty="0"/>
              <a:t>掩码：</a:t>
            </a:r>
            <a:r>
              <a:rPr lang="en-US" altLang="zh-CN" sz="2400" dirty="0"/>
              <a:t>255.255.0.0</a:t>
            </a:r>
          </a:p>
          <a:p>
            <a:pPr marL="0" indent="0">
              <a:buNone/>
            </a:pPr>
            <a:r>
              <a:rPr lang="en-US" altLang="zh-CN" sz="2400" dirty="0"/>
              <a:t>            </a:t>
            </a:r>
            <a:r>
              <a:rPr lang="zh-CN" altLang="en-US" sz="2400" dirty="0"/>
              <a:t>网关：</a:t>
            </a:r>
            <a:r>
              <a:rPr lang="en-US" altLang="zh-CN" sz="2400" dirty="0"/>
              <a:t>172.16.0.1</a:t>
            </a:r>
          </a:p>
          <a:p>
            <a:pPr marL="0" indent="0">
              <a:buNone/>
            </a:pPr>
            <a:r>
              <a:rPr lang="zh-CN" altLang="en-US" sz="2400" dirty="0">
                <a:highlight>
                  <a:srgbClr val="FFFF00"/>
                </a:highlight>
              </a:rPr>
              <a:t>注意：无线连接只能用来进入配置页面进行设备配置。</a:t>
            </a:r>
            <a:endParaRPr lang="en-US" altLang="zh-CN" sz="24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zh-CN" altLang="en-US" sz="2400" dirty="0">
                <a:highlight>
                  <a:srgbClr val="FFFF00"/>
                </a:highlight>
              </a:rPr>
              <a:t>如要作为实验终端进行调试：要用</a:t>
            </a:r>
            <a:r>
              <a:rPr lang="en-US" altLang="zh-CN" sz="2400" dirty="0">
                <a:highlight>
                  <a:srgbClr val="FFFF00"/>
                </a:highlight>
              </a:rPr>
              <a:t>USB</a:t>
            </a:r>
            <a:r>
              <a:rPr lang="zh-CN" altLang="en-US" sz="2400" dirty="0">
                <a:highlight>
                  <a:srgbClr val="FFFF00"/>
                </a:highlight>
              </a:rPr>
              <a:t>转接网卡、连接相应交换机</a:t>
            </a:r>
            <a:r>
              <a:rPr lang="en-US" altLang="zh-CN" sz="2400" dirty="0">
                <a:highlight>
                  <a:srgbClr val="FFFF00"/>
                </a:highlight>
              </a:rPr>
              <a:t>/</a:t>
            </a:r>
            <a:r>
              <a:rPr lang="zh-CN" altLang="en-US" sz="2400" dirty="0">
                <a:highlight>
                  <a:srgbClr val="FFFF00"/>
                </a:highlight>
              </a:rPr>
              <a:t>路由器。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3943-803D-4F42-889F-BA29AAC0B418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4097"/>
          <p:cNvSpPr>
            <a:spLocks noGrp="1" noChangeArrowheads="1"/>
          </p:cNvSpPr>
          <p:nvPr>
            <p:ph type="ctrTitle"/>
          </p:nvPr>
        </p:nvSpPr>
        <p:spPr>
          <a:xfrm>
            <a:off x="2279650" y="188913"/>
            <a:ext cx="7772400" cy="1470025"/>
          </a:xfrm>
        </p:spPr>
        <p:txBody>
          <a:bodyPr anchor="ctr"/>
          <a:lstStyle/>
          <a:p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本章内容</a:t>
            </a:r>
          </a:p>
        </p:txBody>
      </p:sp>
      <p:sp>
        <p:nvSpPr>
          <p:cNvPr id="15363" name="副标题 4098"/>
          <p:cNvSpPr>
            <a:spLocks noGrp="1" noChangeArrowheads="1"/>
          </p:cNvSpPr>
          <p:nvPr>
            <p:ph type="subTitle" idx="1"/>
          </p:nvPr>
        </p:nvSpPr>
        <p:spPr>
          <a:xfrm>
            <a:off x="2135188" y="1412875"/>
            <a:ext cx="8432144" cy="5111750"/>
          </a:xfrm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l"/>
            </a:pPr>
            <a:r>
              <a:rPr lang="zh-CN" altLang="en-US" sz="3200" b="1" dirty="0">
                <a:solidFill>
                  <a:schemeClr val="bg2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网络工程实验室</a:t>
            </a:r>
          </a:p>
          <a:p>
            <a:pPr marL="800100" lvl="2" indent="-457200" algn="l">
              <a:buFont typeface="黑体" panose="02010609060101010101" pitchFamily="49" charset="-122"/>
              <a:buChar char="-"/>
            </a:pPr>
            <a:r>
              <a:rPr lang="zh-CN" altLang="en-US" sz="2650" dirty="0">
                <a:solidFill>
                  <a:schemeClr val="bg2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实验室布局和布线图</a:t>
            </a:r>
          </a:p>
          <a:p>
            <a:pPr marL="800100" lvl="2" indent="-457200" algn="l">
              <a:buFont typeface="黑体" panose="02010609060101010101" pitchFamily="49" charset="-122"/>
              <a:buChar char="-"/>
            </a:pPr>
            <a:r>
              <a:rPr lang="zh-CN" altLang="en-US" sz="2650" dirty="0">
                <a:solidFill>
                  <a:schemeClr val="bg2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实验台布局和布线图</a:t>
            </a:r>
            <a:endParaRPr lang="en-US" altLang="zh-CN" sz="2650" dirty="0">
              <a:solidFill>
                <a:schemeClr val="bg2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0100" lvl="2" indent="-457200" algn="l">
              <a:buFont typeface="黑体" panose="02010609060101010101" pitchFamily="49" charset="-122"/>
              <a:buChar char="-"/>
            </a:pPr>
            <a:r>
              <a:rPr lang="zh-CN" altLang="en-US" sz="2650" dirty="0">
                <a:solidFill>
                  <a:schemeClr val="bg2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实验室拓扑图</a:t>
            </a:r>
            <a:endParaRPr lang="en-US" altLang="zh-CN" sz="2650" dirty="0">
              <a:solidFill>
                <a:schemeClr val="bg2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0100" lvl="2" indent="-457200" algn="l">
              <a:buFont typeface="黑体" panose="02010609060101010101" pitchFamily="49" charset="-122"/>
              <a:buChar char="-"/>
            </a:pPr>
            <a:r>
              <a:rPr lang="zh-CN" altLang="en-US" sz="2650" dirty="0">
                <a:solidFill>
                  <a:schemeClr val="bg2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实验室的IP分配</a:t>
            </a:r>
          </a:p>
          <a:p>
            <a:pPr algn="l">
              <a:buFont typeface="Wingdings" panose="05000000000000000000" pitchFamily="2" charset="2"/>
              <a:buChar char="l"/>
            </a:pP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实验室设备插线和基本环境熟悉与确认</a:t>
            </a:r>
            <a:endParaRPr lang="en-US" altLang="zh-CN" sz="32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buFont typeface="Wingdings" panose="05000000000000000000" pitchFamily="2" charset="2"/>
              <a:buChar char="l"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实验设备基本配置方法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0100" lvl="2" indent="-457200" algn="l">
              <a:buFont typeface="黑体" panose="02010609060101010101" pitchFamily="49" charset="-122"/>
              <a:buChar char="-"/>
            </a:pPr>
            <a:r>
              <a:rPr lang="zh-CN" altLang="en-US" sz="2650" dirty="0">
                <a:latin typeface="黑体" panose="02010609060101010101" pitchFamily="49" charset="-122"/>
                <a:ea typeface="黑体" panose="02010609060101010101" pitchFamily="49" charset="-122"/>
              </a:rPr>
              <a:t>使用</a:t>
            </a:r>
            <a:r>
              <a:rPr lang="en-US" altLang="zh-CN" sz="2650" dirty="0">
                <a:latin typeface="黑体" panose="02010609060101010101" pitchFamily="49" charset="-122"/>
                <a:ea typeface="黑体" panose="02010609060101010101" pitchFamily="49" charset="-122"/>
              </a:rPr>
              <a:t>RCMS</a:t>
            </a:r>
            <a:r>
              <a:rPr lang="zh-CN" altLang="en-US" sz="2650" dirty="0">
                <a:latin typeface="黑体" panose="02010609060101010101" pitchFamily="49" charset="-122"/>
                <a:ea typeface="黑体" panose="02010609060101010101" pitchFamily="49" charset="-122"/>
              </a:rPr>
              <a:t>进行配置</a:t>
            </a:r>
            <a:endParaRPr lang="en-US" altLang="zh-CN" sz="265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0100" lvl="2" indent="-457200" algn="l">
              <a:buFont typeface="黑体" panose="02010609060101010101" pitchFamily="49" charset="-122"/>
              <a:buChar char="-"/>
            </a:pPr>
            <a:r>
              <a:rPr lang="zh-CN" altLang="en-US" sz="2650" dirty="0">
                <a:latin typeface="黑体" panose="02010609060101010101" pitchFamily="49" charset="-122"/>
                <a:ea typeface="黑体" panose="02010609060101010101" pitchFamily="49" charset="-122"/>
              </a:rPr>
              <a:t>命令行配置方法</a:t>
            </a:r>
            <a:endParaRPr lang="en-US" altLang="zh-CN" sz="265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0100" lvl="2" indent="-457200" algn="l">
              <a:buFont typeface="黑体" panose="02010609060101010101" pitchFamily="49" charset="-122"/>
              <a:buChar char="-"/>
            </a:pPr>
            <a:r>
              <a:rPr lang="zh-CN" altLang="en-US" sz="2650" dirty="0">
                <a:latin typeface="黑体" panose="02010609060101010101" pitchFamily="49" charset="-122"/>
                <a:ea typeface="黑体" panose="02010609060101010101" pitchFamily="49" charset="-122"/>
              </a:rPr>
              <a:t>启动和禁止某个接口</a:t>
            </a:r>
          </a:p>
          <a:p>
            <a:pPr algn="l">
              <a:buFont typeface="Wingdings" panose="05000000000000000000" pitchFamily="2" charset="2"/>
              <a:buChar char="l"/>
            </a:pP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3943-803D-4F42-889F-BA29AAC0B41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532*249"/>
  <p:tag name="TABLE_ENDDRAG_RECT" val="196*157*532*249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</TotalTime>
  <Words>2444</Words>
  <Application>Microsoft Office PowerPoint</Application>
  <PresentationFormat>宽屏</PresentationFormat>
  <Paragraphs>273</Paragraphs>
  <Slides>33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4" baseType="lpstr">
      <vt:lpstr>等线</vt:lpstr>
      <vt:lpstr>黑体</vt:lpstr>
      <vt:lpstr>宋体</vt:lpstr>
      <vt:lpstr>微软雅黑</vt:lpstr>
      <vt:lpstr>-보람M</vt:lpstr>
      <vt:lpstr>Arial</vt:lpstr>
      <vt:lpstr>Calibri</vt:lpstr>
      <vt:lpstr>Helvetica</vt:lpstr>
      <vt:lpstr>Times New Roman</vt:lpstr>
      <vt:lpstr>Wingdings</vt:lpstr>
      <vt:lpstr>Office 主题​​</vt:lpstr>
      <vt:lpstr>PowerPoint 演示文稿</vt:lpstr>
      <vt:lpstr>本章内容</vt:lpstr>
      <vt:lpstr>网络工程实验室</vt:lpstr>
      <vt:lpstr>实验室布局和布线图</vt:lpstr>
      <vt:lpstr>实验室拓扑图</vt:lpstr>
      <vt:lpstr>组内设备及管理IP </vt:lpstr>
      <vt:lpstr>实验室学生PC的IP分配</vt:lpstr>
      <vt:lpstr>使用个人笔记本配置网络设备</vt:lpstr>
      <vt:lpstr>本章内容</vt:lpstr>
      <vt:lpstr>我们的实验环境</vt:lpstr>
      <vt:lpstr>路由器R1（型号AR6140E)</vt:lpstr>
      <vt:lpstr>路由器1的路由端口查看</vt:lpstr>
      <vt:lpstr>路由器R2（型号AR2200S)</vt:lpstr>
      <vt:lpstr>路由器2的路由端口查看</vt:lpstr>
      <vt:lpstr>交换机SW1（型号S5720-36PC-E1)</vt:lpstr>
      <vt:lpstr>交换机S5720的端口</vt:lpstr>
      <vt:lpstr>交换机SW2（型号S5735-S24T4XE-V2)</vt:lpstr>
      <vt:lpstr>交换机S5735的端口</vt:lpstr>
      <vt:lpstr>PC机的网卡和网线</vt:lpstr>
      <vt:lpstr>PowerPoint 演示文稿</vt:lpstr>
      <vt:lpstr>本章内容</vt:lpstr>
      <vt:lpstr>交换机、路由器登录连接</vt:lpstr>
      <vt:lpstr>设备连接登录步骤</vt:lpstr>
      <vt:lpstr>实验设备配置VIEW</vt:lpstr>
      <vt:lpstr>实验设备基本配置</vt:lpstr>
      <vt:lpstr>实验设备基本配置</vt:lpstr>
      <vt:lpstr>命令行其他功能</vt:lpstr>
      <vt:lpstr>接口编号规则 </vt:lpstr>
      <vt:lpstr>启用/禁止接口 </vt:lpstr>
      <vt:lpstr>一键清功能</vt:lpstr>
      <vt:lpstr>进行一键清操作步骤</vt:lpstr>
      <vt:lpstr>网络实验室注意事项</vt:lpstr>
      <vt:lpstr>课堂练习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倩怡 黄</cp:lastModifiedBy>
  <cp:revision>71</cp:revision>
  <cp:lastPrinted>2024-09-24T03:12:00Z</cp:lastPrinted>
  <dcterms:created xsi:type="dcterms:W3CDTF">2022-09-14T07:01:00Z</dcterms:created>
  <dcterms:modified xsi:type="dcterms:W3CDTF">2025-10-26T14:04:58Z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E64B169502C2477FB119330DC2A121B3_12</vt:lpwstr>
  </property>
  <property fmtid="{D5CDD505-2E9C-101B-9397-08002B2CF9AE}" pid="3" name="KSOProductBuildVer">
    <vt:lpwstr>2052-12.1.0.20305</vt:lpwstr>
  </property>
</Properties>
</file>